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50"/>
  </p:notesMasterIdLst>
  <p:handoutMasterIdLst>
    <p:handoutMasterId r:id="rId51"/>
  </p:handoutMasterIdLst>
  <p:sldIdLst>
    <p:sldId id="256" r:id="rId3"/>
    <p:sldId id="321" r:id="rId4"/>
    <p:sldId id="322" r:id="rId5"/>
    <p:sldId id="323" r:id="rId6"/>
    <p:sldId id="324" r:id="rId7"/>
    <p:sldId id="325" r:id="rId8"/>
    <p:sldId id="326" r:id="rId9"/>
    <p:sldId id="327" r:id="rId10"/>
    <p:sldId id="328" r:id="rId11"/>
    <p:sldId id="257" r:id="rId12"/>
    <p:sldId id="269" r:id="rId13"/>
    <p:sldId id="270" r:id="rId14"/>
    <p:sldId id="271" r:id="rId15"/>
    <p:sldId id="281" r:id="rId16"/>
    <p:sldId id="283" r:id="rId17"/>
    <p:sldId id="284" r:id="rId18"/>
    <p:sldId id="329" r:id="rId19"/>
    <p:sldId id="330" r:id="rId20"/>
    <p:sldId id="273" r:id="rId21"/>
    <p:sldId id="274" r:id="rId22"/>
    <p:sldId id="275" r:id="rId23"/>
    <p:sldId id="276" r:id="rId24"/>
    <p:sldId id="278" r:id="rId25"/>
    <p:sldId id="285" r:id="rId26"/>
    <p:sldId id="286" r:id="rId27"/>
    <p:sldId id="288" r:id="rId28"/>
    <p:sldId id="290" r:id="rId29"/>
    <p:sldId id="291" r:id="rId30"/>
    <p:sldId id="292" r:id="rId31"/>
    <p:sldId id="293" r:id="rId32"/>
    <p:sldId id="294" r:id="rId33"/>
    <p:sldId id="295" r:id="rId34"/>
    <p:sldId id="337" r:id="rId35"/>
    <p:sldId id="299" r:id="rId36"/>
    <p:sldId id="300" r:id="rId37"/>
    <p:sldId id="303" r:id="rId38"/>
    <p:sldId id="305" r:id="rId39"/>
    <p:sldId id="307" r:id="rId40"/>
    <p:sldId id="309" r:id="rId41"/>
    <p:sldId id="332" r:id="rId42"/>
    <p:sldId id="333" r:id="rId43"/>
    <p:sldId id="310" r:id="rId44"/>
    <p:sldId id="331" r:id="rId45"/>
    <p:sldId id="334" r:id="rId46"/>
    <p:sldId id="336" r:id="rId47"/>
    <p:sldId id="335" r:id="rId48"/>
    <p:sldId id="320" r:id="rId4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75" d="100"/>
          <a:sy n="75" d="100"/>
        </p:scale>
        <p:origin x="540" y="54"/>
      </p:cViewPr>
      <p:guideLst>
        <p:guide orient="horz" pos="2160"/>
        <p:guide pos="3840"/>
      </p:guideLst>
    </p:cSldViewPr>
  </p:slideViewPr>
  <p:notesTextViewPr>
    <p:cViewPr>
      <p:scale>
        <a:sx n="1" d="1"/>
        <a:sy n="1" d="1"/>
      </p:scale>
      <p:origin x="0" y="0"/>
    </p:cViewPr>
  </p:notesTextViewPr>
  <p:notesViewPr>
    <p:cSldViewPr snapToGrid="0">
      <p:cViewPr varScale="1">
        <p:scale>
          <a:sx n="65" d="100"/>
          <a:sy n="65" d="100"/>
        </p:scale>
        <p:origin x="2784" y="4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handoutMaster" Target="handoutMasters/handout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sz="quarter" idx="1"/>
          </p:nvPr>
        </p:nvSpPr>
        <p:spPr>
          <a:xfrm>
            <a:off x="3970938" y="1"/>
            <a:ext cx="3037840" cy="466434"/>
          </a:xfrm>
          <a:prstGeom prst="rect">
            <a:avLst/>
          </a:prstGeom>
        </p:spPr>
        <p:txBody>
          <a:bodyPr vert="horz" lIns="91440" tIns="45720" rIns="91440" bIns="45720" rtlCol="0"/>
          <a:lstStyle>
            <a:lvl1pPr algn="r">
              <a:defRPr sz="1200"/>
            </a:lvl1pPr>
          </a:lstStyle>
          <a:p>
            <a:fld id="{8EB33BB8-6C7A-4BE0-9B55-9EAC48D52EC6}" type="datetimeFigureOut">
              <a:rPr lang="en-US"/>
              <a:t>5/6/2020</a:t>
            </a:fld>
            <a:endParaRPr dirty="0"/>
          </a:p>
        </p:txBody>
      </p:sp>
      <p:sp>
        <p:nvSpPr>
          <p:cNvPr id="4" name="Footer Placeholder 3"/>
          <p:cNvSpPr>
            <a:spLocks noGrp="1"/>
          </p:cNvSpPr>
          <p:nvPr>
            <p:ph type="ftr" sz="quarter" idx="2"/>
          </p:nvPr>
        </p:nvSpPr>
        <p:spPr>
          <a:xfrm>
            <a:off x="0" y="8829969"/>
            <a:ext cx="3037840" cy="466433"/>
          </a:xfrm>
          <a:prstGeom prst="rect">
            <a:avLst/>
          </a:prstGeom>
        </p:spPr>
        <p:txBody>
          <a:bodyPr vert="horz" lIns="91440" tIns="45720" rIns="91440" bIns="45720" rtlCol="0" anchor="b"/>
          <a:lstStyle>
            <a:lvl1pPr algn="l">
              <a:defRPr sz="1200"/>
            </a:lvl1pPr>
          </a:lstStyle>
          <a:p>
            <a:endParaRPr dirty="0"/>
          </a:p>
        </p:txBody>
      </p:sp>
      <p:sp>
        <p:nvSpPr>
          <p:cNvPr id="5" name="Slide Number Placeholder 4"/>
          <p:cNvSpPr>
            <a:spLocks noGrp="1"/>
          </p:cNvSpPr>
          <p:nvPr>
            <p:ph type="sldNum" sz="quarter" idx="3"/>
          </p:nvPr>
        </p:nvSpPr>
        <p:spPr>
          <a:xfrm>
            <a:off x="3970938" y="8829969"/>
            <a:ext cx="3037840" cy="466433"/>
          </a:xfrm>
          <a:prstGeom prst="rect">
            <a:avLst/>
          </a:prstGeom>
        </p:spPr>
        <p:txBody>
          <a:bodyPr vert="horz" lIns="91440" tIns="45720" rIns="91440" bIns="45720" rtlCol="0" anchor="b"/>
          <a:lstStyle>
            <a:lvl1pPr algn="r">
              <a:defRPr sz="1200"/>
            </a:lvl1pPr>
          </a:lstStyle>
          <a:p>
            <a:fld id="{73F7AA83-DE31-4E93-AB07-EF7FB05F6670}" type="slidenum">
              <a:rPr/>
              <a:t>‹#›</a:t>
            </a:fld>
            <a:endParaRPr dirty="0"/>
          </a:p>
        </p:txBody>
      </p:sp>
    </p:spTree>
    <p:extLst>
      <p:ext uri="{BB962C8B-B14F-4D97-AF65-F5344CB8AC3E}">
        <p14:creationId xmlns:p14="http://schemas.microsoft.com/office/powerpoint/2010/main" val="32212903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idx="1"/>
          </p:nvPr>
        </p:nvSpPr>
        <p:spPr>
          <a:xfrm>
            <a:off x="3970938" y="1"/>
            <a:ext cx="3037840" cy="466434"/>
          </a:xfrm>
          <a:prstGeom prst="rect">
            <a:avLst/>
          </a:prstGeom>
        </p:spPr>
        <p:txBody>
          <a:bodyPr vert="horz" lIns="91440" tIns="45720" rIns="91440" bIns="45720" rtlCol="0"/>
          <a:lstStyle>
            <a:lvl1pPr algn="r">
              <a:defRPr sz="1200"/>
            </a:lvl1pPr>
          </a:lstStyle>
          <a:p>
            <a:fld id="{C611EF64-F73B-4314-BB6F-BC0937BBDF19}" type="datetimeFigureOut">
              <a:rPr lang="en-US"/>
              <a:t>5/6/2020</a:t>
            </a:fld>
            <a:endParaRPr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p:cNvSpPr>
            <a:spLocks noGrp="1"/>
          </p:cNvSpPr>
          <p:nvPr>
            <p:ph type="body" sz="quarter" idx="3"/>
          </p:nvPr>
        </p:nvSpPr>
        <p:spPr>
          <a:xfrm>
            <a:off x="701040" y="4473893"/>
            <a:ext cx="5608320" cy="3660458"/>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829969"/>
            <a:ext cx="3037840" cy="466433"/>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p:cNvSpPr>
            <a:spLocks noGrp="1"/>
          </p:cNvSpPr>
          <p:nvPr>
            <p:ph type="sldNum" sz="quarter" idx="5"/>
          </p:nvPr>
        </p:nvSpPr>
        <p:spPr>
          <a:xfrm>
            <a:off x="3970938" y="8829969"/>
            <a:ext cx="3037840" cy="466433"/>
          </a:xfrm>
          <a:prstGeom prst="rect">
            <a:avLst/>
          </a:prstGeom>
        </p:spPr>
        <p:txBody>
          <a:bodyPr vert="horz" lIns="91440" tIns="45720" rIns="91440" bIns="45720" rtlCol="0" anchor="b"/>
          <a:lstStyle>
            <a:lvl1pPr algn="r">
              <a:defRPr sz="1200"/>
            </a:lvl1pPr>
          </a:lstStyle>
          <a:p>
            <a:fld id="{935E2820-AFE1-45FA-949E-17BDB534E1DC}" type="slidenum">
              <a:rPr/>
              <a:t>‹#›</a:t>
            </a:fld>
            <a:endParaRPr dirty="0"/>
          </a:p>
        </p:txBody>
      </p:sp>
    </p:spTree>
    <p:extLst>
      <p:ext uri="{BB962C8B-B14F-4D97-AF65-F5344CB8AC3E}">
        <p14:creationId xmlns:p14="http://schemas.microsoft.com/office/powerpoint/2010/main" val="31579979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35E2820-AFE1-45FA-949E-17BDB534E1DC}" type="slidenum">
              <a:rPr lang="en-US" smtClean="0"/>
              <a:t>1</a:t>
            </a:fld>
            <a:endParaRPr lang="en-US" dirty="0"/>
          </a:p>
        </p:txBody>
      </p:sp>
    </p:spTree>
    <p:extLst>
      <p:ext uri="{BB962C8B-B14F-4D97-AF65-F5344CB8AC3E}">
        <p14:creationId xmlns:p14="http://schemas.microsoft.com/office/powerpoint/2010/main" val="3069915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7542409-6A04-4DC6-AC3A-D3758287A8F2}" type="slidenum">
              <a:rPr lang="en-US" smtClean="0"/>
              <a:t>10</a:t>
            </a:fld>
            <a:endParaRPr lang="en-US" dirty="0"/>
          </a:p>
        </p:txBody>
      </p:sp>
    </p:spTree>
    <p:extLst>
      <p:ext uri="{BB962C8B-B14F-4D97-AF65-F5344CB8AC3E}">
        <p14:creationId xmlns:p14="http://schemas.microsoft.com/office/powerpoint/2010/main" val="6609355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35E2820-AFE1-45FA-949E-17BDB534E1DC}" type="slidenum">
              <a:rPr lang="en-US" smtClean="0"/>
              <a:t>11</a:t>
            </a:fld>
            <a:endParaRPr lang="en-US" dirty="0"/>
          </a:p>
        </p:txBody>
      </p:sp>
    </p:spTree>
    <p:extLst>
      <p:ext uri="{BB962C8B-B14F-4D97-AF65-F5344CB8AC3E}">
        <p14:creationId xmlns:p14="http://schemas.microsoft.com/office/powerpoint/2010/main" val="39121491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65213" y="304800"/>
            <a:ext cx="7091361" cy="2793906"/>
          </a:xfrm>
        </p:spPr>
        <p:txBody>
          <a:bodyPr anchor="b">
            <a:normAutofit/>
          </a:bodyPr>
          <a:lstStyle>
            <a:lvl1pPr algn="l">
              <a:lnSpc>
                <a:spcPct val="80000"/>
              </a:lnSpc>
              <a:defRPr sz="6600"/>
            </a:lvl1pPr>
          </a:lstStyle>
          <a:p>
            <a:r>
              <a:rPr lang="en-US"/>
              <a:t>Click to edit Master title style</a:t>
            </a:r>
            <a:endParaRPr/>
          </a:p>
        </p:txBody>
      </p:sp>
      <p:sp>
        <p:nvSpPr>
          <p:cNvPr id="3" name="Subtitle 2"/>
          <p:cNvSpPr>
            <a:spLocks noGrp="1"/>
          </p:cNvSpPr>
          <p:nvPr>
            <p:ph type="subTitle" idx="1"/>
          </p:nvPr>
        </p:nvSpPr>
        <p:spPr>
          <a:xfrm>
            <a:off x="1065213" y="3108804"/>
            <a:ext cx="7091361" cy="838200"/>
          </a:xfrm>
        </p:spPr>
        <p:txBody>
          <a:bodyPr/>
          <a:lstStyle>
            <a:lvl1pPr marL="0" indent="0" algn="l">
              <a:spcBef>
                <a:spcPts val="0"/>
              </a:spcBef>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8" name="Date Placeholder 7"/>
          <p:cNvSpPr>
            <a:spLocks noGrp="1"/>
          </p:cNvSpPr>
          <p:nvPr>
            <p:ph type="dt" sz="half" idx="10"/>
          </p:nvPr>
        </p:nvSpPr>
        <p:spPr/>
        <p:txBody>
          <a:bodyPr/>
          <a:lstStyle/>
          <a:p>
            <a:fld id="{0F96DE11-F9B2-4D6C-905E-AA78E50ECD83}" type="datetime1">
              <a:rPr lang="en-US" smtClean="0"/>
              <a:t>5/6/2020</a:t>
            </a:fld>
            <a:endParaRPr dirty="0"/>
          </a:p>
        </p:txBody>
      </p:sp>
      <p:sp>
        <p:nvSpPr>
          <p:cNvPr id="9" name="Footer Placeholder 8"/>
          <p:cNvSpPr>
            <a:spLocks noGrp="1"/>
          </p:cNvSpPr>
          <p:nvPr>
            <p:ph type="ftr" sz="quarter" idx="11"/>
          </p:nvPr>
        </p:nvSpPr>
        <p:spPr/>
        <p:txBody>
          <a:bodyPr/>
          <a:lstStyle/>
          <a:p>
            <a:endParaRPr dirty="0"/>
          </a:p>
        </p:txBody>
      </p:sp>
      <p:sp>
        <p:nvSpPr>
          <p:cNvPr id="10" name="Slide Number Placeholder 9"/>
          <p:cNvSpPr>
            <a:spLocks noGrp="1"/>
          </p:cNvSpPr>
          <p:nvPr>
            <p:ph type="sldNum" sz="quarter" idx="12"/>
          </p:nvPr>
        </p:nvSpPr>
        <p:spPr/>
        <p:txBody>
          <a:bodyPr/>
          <a:lstStyle/>
          <a:p>
            <a:fld id="{8FDBFFB2-86D9-4B8F-A59A-553A60B94BBE}" type="slidenum">
              <a:rPr/>
              <a:pPr/>
              <a:t>‹#›</a:t>
            </a:fld>
            <a:endParaRPr dirty="0"/>
          </a:p>
        </p:txBody>
      </p:sp>
    </p:spTree>
    <p:extLst>
      <p:ext uri="{BB962C8B-B14F-4D97-AF65-F5344CB8AC3E}">
        <p14:creationId xmlns:p14="http://schemas.microsoft.com/office/powerpoint/2010/main" val="1890547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6AC52D83-41A0-4CC5-8AB1-6E183D848375}" type="datetime1">
              <a:rPr lang="en-US" smtClean="0"/>
              <a:t>5/6/2020</a:t>
            </a:fld>
            <a:endParaRPr dirty="0"/>
          </a:p>
        </p:txBody>
      </p:sp>
      <p:sp>
        <p:nvSpPr>
          <p:cNvPr id="5" name="Footer Placeholder 4"/>
          <p:cNvSpPr>
            <a:spLocks noGrp="1"/>
          </p:cNvSpPr>
          <p:nvPr>
            <p:ph type="ftr" sz="quarter" idx="11"/>
          </p:nvPr>
        </p:nvSpPr>
        <p:spPr/>
        <p:txBody>
          <a:bodyPr/>
          <a:lstStyle/>
          <a:p>
            <a:endParaRPr dirty="0"/>
          </a:p>
        </p:txBody>
      </p:sp>
      <p:sp>
        <p:nvSpPr>
          <p:cNvPr id="6" name="Slide Number Placeholder 5"/>
          <p:cNvSpPr>
            <a:spLocks noGrp="1"/>
          </p:cNvSpPr>
          <p:nvPr>
            <p:ph type="sldNum" sz="quarter" idx="12"/>
          </p:nvPr>
        </p:nvSpPr>
        <p:spPr/>
        <p:txBody>
          <a:bodyPr/>
          <a:lstStyle/>
          <a:p>
            <a:fld id="{8FDBFFB2-86D9-4B8F-A59A-553A60B94BBE}" type="slidenum">
              <a:rPr/>
              <a:t>‹#›</a:t>
            </a:fld>
            <a:endParaRPr dirty="0"/>
          </a:p>
        </p:txBody>
      </p:sp>
    </p:spTree>
    <p:extLst>
      <p:ext uri="{BB962C8B-B14F-4D97-AF65-F5344CB8AC3E}">
        <p14:creationId xmlns:p14="http://schemas.microsoft.com/office/powerpoint/2010/main" val="4207666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865014" y="304801"/>
            <a:ext cx="1715800" cy="54102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2209800" y="304801"/>
            <a:ext cx="7502814"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7B4D88DF-4B08-4ABD-8C95-9DD373CDECE6}" type="datetime1">
              <a:rPr lang="en-US" smtClean="0"/>
              <a:t>5/6/2020</a:t>
            </a:fld>
            <a:endParaRPr dirty="0"/>
          </a:p>
        </p:txBody>
      </p:sp>
      <p:sp>
        <p:nvSpPr>
          <p:cNvPr id="5" name="Footer Placeholder 4"/>
          <p:cNvSpPr>
            <a:spLocks noGrp="1"/>
          </p:cNvSpPr>
          <p:nvPr>
            <p:ph type="ftr" sz="quarter" idx="11"/>
          </p:nvPr>
        </p:nvSpPr>
        <p:spPr/>
        <p:txBody>
          <a:bodyPr/>
          <a:lstStyle/>
          <a:p>
            <a:endParaRPr dirty="0"/>
          </a:p>
        </p:txBody>
      </p:sp>
      <p:sp>
        <p:nvSpPr>
          <p:cNvPr id="6" name="Slide Number Placeholder 5"/>
          <p:cNvSpPr>
            <a:spLocks noGrp="1"/>
          </p:cNvSpPr>
          <p:nvPr>
            <p:ph type="sldNum" sz="quarter" idx="12"/>
          </p:nvPr>
        </p:nvSpPr>
        <p:spPr/>
        <p:txBody>
          <a:bodyPr/>
          <a:lstStyle/>
          <a:p>
            <a:fld id="{8FDBFFB2-86D9-4B8F-A59A-553A60B94BBE}" type="slidenum">
              <a:rPr/>
              <a:t>‹#›</a:t>
            </a:fld>
            <a:endParaRPr dirty="0"/>
          </a:p>
        </p:txBody>
      </p:sp>
    </p:spTree>
    <p:extLst>
      <p:ext uri="{BB962C8B-B14F-4D97-AF65-F5344CB8AC3E}">
        <p14:creationId xmlns:p14="http://schemas.microsoft.com/office/powerpoint/2010/main" val="12994977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00624CFB-26DF-40FD-A04D-3AA220AB5597}" type="datetime1">
              <a:rPr lang="en-US" smtClean="0"/>
              <a:t>5/6/2020</a:t>
            </a:fld>
            <a:endParaRPr dirty="0"/>
          </a:p>
        </p:txBody>
      </p:sp>
      <p:sp>
        <p:nvSpPr>
          <p:cNvPr id="5" name="Footer Placeholder 4"/>
          <p:cNvSpPr>
            <a:spLocks noGrp="1"/>
          </p:cNvSpPr>
          <p:nvPr>
            <p:ph type="ftr" sz="quarter" idx="11"/>
          </p:nvPr>
        </p:nvSpPr>
        <p:spPr/>
        <p:txBody>
          <a:bodyPr/>
          <a:lstStyle/>
          <a:p>
            <a:endParaRPr dirty="0"/>
          </a:p>
        </p:txBody>
      </p:sp>
      <p:sp>
        <p:nvSpPr>
          <p:cNvPr id="6" name="Slide Number Placeholder 5"/>
          <p:cNvSpPr>
            <a:spLocks noGrp="1"/>
          </p:cNvSpPr>
          <p:nvPr>
            <p:ph type="sldNum" sz="quarter" idx="12"/>
          </p:nvPr>
        </p:nvSpPr>
        <p:spPr/>
        <p:txBody>
          <a:bodyPr/>
          <a:lstStyle/>
          <a:p>
            <a:fld id="{8FDBFFB2-86D9-4B8F-A59A-553A60B94BBE}" type="slidenum">
              <a:rPr/>
              <a:t>‹#›</a:t>
            </a:fld>
            <a:endParaRPr dirty="0"/>
          </a:p>
        </p:txBody>
      </p:sp>
    </p:spTree>
    <p:extLst>
      <p:ext uri="{BB962C8B-B14F-4D97-AF65-F5344CB8AC3E}">
        <p14:creationId xmlns:p14="http://schemas.microsoft.com/office/powerpoint/2010/main" val="25899905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180013" y="1600200"/>
            <a:ext cx="6400801" cy="2486025"/>
          </a:xfrm>
        </p:spPr>
        <p:txBody>
          <a:bodyPr anchor="b">
            <a:normAutofit/>
          </a:bodyPr>
          <a:lstStyle>
            <a:lvl1pPr>
              <a:defRPr sz="5200"/>
            </a:lvl1pPr>
          </a:lstStyle>
          <a:p>
            <a:r>
              <a:rPr lang="en-US"/>
              <a:t>Click to edit Master title style</a:t>
            </a:r>
            <a:endParaRPr/>
          </a:p>
        </p:txBody>
      </p:sp>
      <p:sp>
        <p:nvSpPr>
          <p:cNvPr id="3" name="Text Placeholder 2"/>
          <p:cNvSpPr>
            <a:spLocks noGrp="1"/>
          </p:cNvSpPr>
          <p:nvPr>
            <p:ph type="body" idx="1"/>
          </p:nvPr>
        </p:nvSpPr>
        <p:spPr>
          <a:xfrm>
            <a:off x="5180011" y="4105029"/>
            <a:ext cx="6400801" cy="914400"/>
          </a:xfrm>
        </p:spPr>
        <p:txBody>
          <a:bodyPr>
            <a:normAutofit/>
          </a:bodyPr>
          <a:lstStyle>
            <a:lvl1pPr marL="0" indent="0">
              <a:buNone/>
              <a:defRPr sz="20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3ADDF53-07AE-4179-B0CB-5E370729B1E4}" type="datetime1">
              <a:rPr lang="en-US" smtClean="0"/>
              <a:t>5/6/2020</a:t>
            </a:fld>
            <a:endParaRPr dirty="0"/>
          </a:p>
        </p:txBody>
      </p:sp>
      <p:sp>
        <p:nvSpPr>
          <p:cNvPr id="5" name="Footer Placeholder 4"/>
          <p:cNvSpPr>
            <a:spLocks noGrp="1"/>
          </p:cNvSpPr>
          <p:nvPr>
            <p:ph type="ftr" sz="quarter" idx="11"/>
          </p:nvPr>
        </p:nvSpPr>
        <p:spPr/>
        <p:txBody>
          <a:bodyPr/>
          <a:lstStyle/>
          <a:p>
            <a:endParaRPr dirty="0"/>
          </a:p>
        </p:txBody>
      </p:sp>
      <p:sp>
        <p:nvSpPr>
          <p:cNvPr id="6" name="Slide Number Placeholder 5"/>
          <p:cNvSpPr>
            <a:spLocks noGrp="1"/>
          </p:cNvSpPr>
          <p:nvPr>
            <p:ph type="sldNum" sz="quarter" idx="12"/>
          </p:nvPr>
        </p:nvSpPr>
        <p:spPr/>
        <p:txBody>
          <a:bodyPr/>
          <a:lstStyle/>
          <a:p>
            <a:fld id="{8FDBFFB2-86D9-4B8F-A59A-553A60B94BBE}" type="slidenum">
              <a:rPr/>
              <a:t>‹#›</a:t>
            </a:fld>
            <a:endParaRPr dirty="0"/>
          </a:p>
        </p:txBody>
      </p:sp>
    </p:spTree>
    <p:extLst>
      <p:ext uri="{BB962C8B-B14F-4D97-AF65-F5344CB8AC3E}">
        <p14:creationId xmlns:p14="http://schemas.microsoft.com/office/powerpoint/2010/main" val="2117916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2208213" y="1600200"/>
            <a:ext cx="4572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7008813" y="1600200"/>
            <a:ext cx="4572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B2078439-62FF-4D1A-9B48-9C3E48B1A5AD}" type="datetime1">
              <a:rPr lang="en-US" smtClean="0"/>
              <a:t>5/6/2020</a:t>
            </a:fld>
            <a:endParaRPr dirty="0"/>
          </a:p>
        </p:txBody>
      </p:sp>
      <p:sp>
        <p:nvSpPr>
          <p:cNvPr id="6" name="Footer Placeholder 5"/>
          <p:cNvSpPr>
            <a:spLocks noGrp="1"/>
          </p:cNvSpPr>
          <p:nvPr>
            <p:ph type="ftr" sz="quarter" idx="11"/>
          </p:nvPr>
        </p:nvSpPr>
        <p:spPr/>
        <p:txBody>
          <a:bodyPr/>
          <a:lstStyle/>
          <a:p>
            <a:endParaRPr dirty="0"/>
          </a:p>
        </p:txBody>
      </p:sp>
      <p:sp>
        <p:nvSpPr>
          <p:cNvPr id="7" name="Slide Number Placeholder 6"/>
          <p:cNvSpPr>
            <a:spLocks noGrp="1"/>
          </p:cNvSpPr>
          <p:nvPr>
            <p:ph type="sldNum" sz="quarter" idx="12"/>
          </p:nvPr>
        </p:nvSpPr>
        <p:spPr/>
        <p:txBody>
          <a:bodyPr/>
          <a:lstStyle/>
          <a:p>
            <a:fld id="{8FDBFFB2-86D9-4B8F-A59A-553A60B94BBE}" type="slidenum">
              <a:rPr/>
              <a:t>‹#›</a:t>
            </a:fld>
            <a:endParaRPr dirty="0"/>
          </a:p>
        </p:txBody>
      </p:sp>
    </p:spTree>
    <p:extLst>
      <p:ext uri="{BB962C8B-B14F-4D97-AF65-F5344CB8AC3E}">
        <p14:creationId xmlns:p14="http://schemas.microsoft.com/office/powerpoint/2010/main" val="3607751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Text Placeholder 2"/>
          <p:cNvSpPr>
            <a:spLocks noGrp="1"/>
          </p:cNvSpPr>
          <p:nvPr>
            <p:ph type="body" idx="1"/>
          </p:nvPr>
        </p:nvSpPr>
        <p:spPr>
          <a:xfrm>
            <a:off x="2208213" y="1600200"/>
            <a:ext cx="4572000" cy="823912"/>
          </a:xfrm>
        </p:spPr>
        <p:txBody>
          <a:bodyPr anchor="ctr">
            <a:noAutofit/>
          </a:bodyPr>
          <a:lstStyle>
            <a:lvl1pPr marL="0" indent="0">
              <a:spcBef>
                <a:spcPts val="0"/>
              </a:spcBef>
              <a:buNone/>
              <a:defRPr sz="2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208213" y="2505075"/>
            <a:ext cx="4572000" cy="33375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7008813" y="1600200"/>
            <a:ext cx="4572000" cy="823912"/>
          </a:xfrm>
        </p:spPr>
        <p:txBody>
          <a:bodyPr anchor="ctr">
            <a:noAutofit/>
          </a:bodyPr>
          <a:lstStyle>
            <a:lvl1pPr marL="0" indent="0">
              <a:spcBef>
                <a:spcPts val="0"/>
              </a:spcBef>
              <a:buNone/>
              <a:defRPr sz="2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008813" y="2505075"/>
            <a:ext cx="4572000" cy="33375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070F30DB-697C-45E3-88A3-70A00C86989A}" type="datetime1">
              <a:rPr lang="en-US" smtClean="0"/>
              <a:t>5/6/2020</a:t>
            </a:fld>
            <a:endParaRPr dirty="0"/>
          </a:p>
        </p:txBody>
      </p:sp>
      <p:sp>
        <p:nvSpPr>
          <p:cNvPr id="8" name="Footer Placeholder 7"/>
          <p:cNvSpPr>
            <a:spLocks noGrp="1"/>
          </p:cNvSpPr>
          <p:nvPr>
            <p:ph type="ftr" sz="quarter" idx="11"/>
          </p:nvPr>
        </p:nvSpPr>
        <p:spPr/>
        <p:txBody>
          <a:bodyPr/>
          <a:lstStyle/>
          <a:p>
            <a:endParaRPr dirty="0"/>
          </a:p>
        </p:txBody>
      </p:sp>
      <p:sp>
        <p:nvSpPr>
          <p:cNvPr id="9" name="Slide Number Placeholder 8"/>
          <p:cNvSpPr>
            <a:spLocks noGrp="1"/>
          </p:cNvSpPr>
          <p:nvPr>
            <p:ph type="sldNum" sz="quarter" idx="12"/>
          </p:nvPr>
        </p:nvSpPr>
        <p:spPr/>
        <p:txBody>
          <a:bodyPr/>
          <a:lstStyle/>
          <a:p>
            <a:fld id="{8FDBFFB2-86D9-4B8F-A59A-553A60B94BBE}" type="slidenum">
              <a:rPr/>
              <a:t>‹#›</a:t>
            </a:fld>
            <a:endParaRPr dirty="0"/>
          </a:p>
        </p:txBody>
      </p:sp>
    </p:spTree>
    <p:extLst>
      <p:ext uri="{BB962C8B-B14F-4D97-AF65-F5344CB8AC3E}">
        <p14:creationId xmlns:p14="http://schemas.microsoft.com/office/powerpoint/2010/main" val="38330463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F434CD92-1286-493A-9831-1004FAE90074}" type="datetime1">
              <a:rPr lang="en-US" smtClean="0"/>
              <a:t>5/6/2020</a:t>
            </a:fld>
            <a:endParaRPr dirty="0"/>
          </a:p>
        </p:txBody>
      </p:sp>
      <p:sp>
        <p:nvSpPr>
          <p:cNvPr id="4" name="Footer Placeholder 3"/>
          <p:cNvSpPr>
            <a:spLocks noGrp="1"/>
          </p:cNvSpPr>
          <p:nvPr>
            <p:ph type="ftr" sz="quarter" idx="11"/>
          </p:nvPr>
        </p:nvSpPr>
        <p:spPr/>
        <p:txBody>
          <a:bodyPr/>
          <a:lstStyle/>
          <a:p>
            <a:endParaRPr dirty="0"/>
          </a:p>
        </p:txBody>
      </p:sp>
      <p:sp>
        <p:nvSpPr>
          <p:cNvPr id="5" name="Slide Number Placeholder 4"/>
          <p:cNvSpPr>
            <a:spLocks noGrp="1"/>
          </p:cNvSpPr>
          <p:nvPr>
            <p:ph type="sldNum" sz="quarter" idx="12"/>
          </p:nvPr>
        </p:nvSpPr>
        <p:spPr/>
        <p:txBody>
          <a:bodyPr/>
          <a:lstStyle/>
          <a:p>
            <a:fld id="{8FDBFFB2-86D9-4B8F-A59A-553A60B94BBE}" type="slidenum">
              <a:rPr/>
              <a:t>‹#›</a:t>
            </a:fld>
            <a:endParaRPr dirty="0"/>
          </a:p>
        </p:txBody>
      </p:sp>
    </p:spTree>
    <p:extLst>
      <p:ext uri="{BB962C8B-B14F-4D97-AF65-F5344CB8AC3E}">
        <p14:creationId xmlns:p14="http://schemas.microsoft.com/office/powerpoint/2010/main" val="36983093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9E77C8-3643-4B15-B87B-E95842459719}" type="datetime1">
              <a:rPr lang="en-US" smtClean="0"/>
              <a:t>5/6/2020</a:t>
            </a:fld>
            <a:endParaRPr dirty="0"/>
          </a:p>
        </p:txBody>
      </p:sp>
      <p:sp>
        <p:nvSpPr>
          <p:cNvPr id="3" name="Footer Placeholder 2"/>
          <p:cNvSpPr>
            <a:spLocks noGrp="1"/>
          </p:cNvSpPr>
          <p:nvPr>
            <p:ph type="ftr" sz="quarter" idx="11"/>
          </p:nvPr>
        </p:nvSpPr>
        <p:spPr/>
        <p:txBody>
          <a:bodyPr/>
          <a:lstStyle/>
          <a:p>
            <a:endParaRPr dirty="0"/>
          </a:p>
        </p:txBody>
      </p:sp>
      <p:sp>
        <p:nvSpPr>
          <p:cNvPr id="4" name="Slide Number Placeholder 3"/>
          <p:cNvSpPr>
            <a:spLocks noGrp="1"/>
          </p:cNvSpPr>
          <p:nvPr>
            <p:ph type="sldNum" sz="quarter" idx="12"/>
          </p:nvPr>
        </p:nvSpPr>
        <p:spPr/>
        <p:txBody>
          <a:bodyPr/>
          <a:lstStyle/>
          <a:p>
            <a:fld id="{8FDBFFB2-86D9-4B8F-A59A-553A60B94BBE}" type="slidenum">
              <a:rPr/>
              <a:t>‹#›</a:t>
            </a:fld>
            <a:endParaRPr dirty="0"/>
          </a:p>
        </p:txBody>
      </p:sp>
    </p:spTree>
    <p:extLst>
      <p:ext uri="{BB962C8B-B14F-4D97-AF65-F5344CB8AC3E}">
        <p14:creationId xmlns:p14="http://schemas.microsoft.com/office/powerpoint/2010/main" val="22225268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837612" y="2277477"/>
            <a:ext cx="2743201" cy="2322178"/>
          </a:xfrm>
        </p:spPr>
        <p:txBody>
          <a:bodyPr anchor="b">
            <a:normAutofit/>
          </a:bodyPr>
          <a:lstStyle>
            <a:lvl1pPr>
              <a:defRPr sz="2600">
                <a:solidFill>
                  <a:schemeClr val="accent2"/>
                </a:solidFill>
              </a:defRPr>
            </a:lvl1pPr>
          </a:lstStyle>
          <a:p>
            <a:r>
              <a:rPr lang="en-US"/>
              <a:t>Click to edit Master title style</a:t>
            </a:r>
            <a:endParaRPr/>
          </a:p>
        </p:txBody>
      </p:sp>
      <p:sp>
        <p:nvSpPr>
          <p:cNvPr id="3" name="Content Placeholder 2"/>
          <p:cNvSpPr>
            <a:spLocks noGrp="1"/>
          </p:cNvSpPr>
          <p:nvPr>
            <p:ph idx="1"/>
          </p:nvPr>
        </p:nvSpPr>
        <p:spPr>
          <a:xfrm>
            <a:off x="1293813" y="533400"/>
            <a:ext cx="6858000" cy="4800600"/>
          </a:xfrm>
        </p:spPr>
        <p:txBody>
          <a:bodyPr>
            <a:normAutofit/>
          </a:bodyPr>
          <a:lstStyle>
            <a:lvl1pPr>
              <a:defRPr sz="2400"/>
            </a:lvl1pPr>
            <a:lvl2pPr>
              <a:defRPr sz="2000"/>
            </a:lvl2pPr>
            <a:lvl3pPr>
              <a:defRPr sz="1800"/>
            </a:lvl3pPr>
            <a:lvl4pPr>
              <a:defRPr sz="16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8837614" y="4583187"/>
            <a:ext cx="2743200" cy="1131813"/>
          </a:xfrm>
        </p:spPr>
        <p:txBody>
          <a:bodyPr>
            <a:normAutofit/>
          </a:bodyPr>
          <a:lstStyle>
            <a:lvl1pPr marL="0" indent="0">
              <a:spcBef>
                <a:spcPts val="1000"/>
              </a:spcBef>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76B8900-DB4D-439F-8B79-39827B12B9A1}" type="datetime1">
              <a:rPr lang="en-US" smtClean="0"/>
              <a:t>5/6/2020</a:t>
            </a:fld>
            <a:endParaRPr dirty="0"/>
          </a:p>
        </p:txBody>
      </p:sp>
      <p:sp>
        <p:nvSpPr>
          <p:cNvPr id="6" name="Footer Placeholder 5"/>
          <p:cNvSpPr>
            <a:spLocks noGrp="1"/>
          </p:cNvSpPr>
          <p:nvPr>
            <p:ph type="ftr" sz="quarter" idx="11"/>
          </p:nvPr>
        </p:nvSpPr>
        <p:spPr/>
        <p:txBody>
          <a:bodyPr/>
          <a:lstStyle/>
          <a:p>
            <a:endParaRPr dirty="0"/>
          </a:p>
        </p:txBody>
      </p:sp>
      <p:sp>
        <p:nvSpPr>
          <p:cNvPr id="7" name="Slide Number Placeholder 6"/>
          <p:cNvSpPr>
            <a:spLocks noGrp="1"/>
          </p:cNvSpPr>
          <p:nvPr>
            <p:ph type="sldNum" sz="quarter" idx="12"/>
          </p:nvPr>
        </p:nvSpPr>
        <p:spPr/>
        <p:txBody>
          <a:bodyPr/>
          <a:lstStyle/>
          <a:p>
            <a:fld id="{8FDBFFB2-86D9-4B8F-A59A-553A60B94BBE}" type="slidenum">
              <a:rPr/>
              <a:t>‹#›</a:t>
            </a:fld>
            <a:endParaRPr dirty="0"/>
          </a:p>
        </p:txBody>
      </p:sp>
    </p:spTree>
    <p:extLst>
      <p:ext uri="{BB962C8B-B14F-4D97-AF65-F5344CB8AC3E}">
        <p14:creationId xmlns:p14="http://schemas.microsoft.com/office/powerpoint/2010/main" val="1897700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837612" y="2277477"/>
            <a:ext cx="2743201" cy="2322178"/>
          </a:xfrm>
        </p:spPr>
        <p:txBody>
          <a:bodyPr anchor="b">
            <a:normAutofit/>
          </a:bodyPr>
          <a:lstStyle>
            <a:lvl1pPr>
              <a:defRPr sz="2600">
                <a:solidFill>
                  <a:schemeClr val="accent2"/>
                </a:solidFill>
              </a:defRPr>
            </a:lvl1pPr>
          </a:lstStyle>
          <a:p>
            <a:r>
              <a:rPr lang="en-US"/>
              <a:t>Click to edit Master title style</a:t>
            </a:r>
            <a:endParaRPr/>
          </a:p>
        </p:txBody>
      </p:sp>
      <p:sp>
        <p:nvSpPr>
          <p:cNvPr id="4" name="Text Placeholder 3"/>
          <p:cNvSpPr>
            <a:spLocks noGrp="1"/>
          </p:cNvSpPr>
          <p:nvPr>
            <p:ph type="body" sz="half" idx="2"/>
          </p:nvPr>
        </p:nvSpPr>
        <p:spPr>
          <a:xfrm>
            <a:off x="8837614" y="4583187"/>
            <a:ext cx="2743200" cy="1131813"/>
          </a:xfrm>
        </p:spPr>
        <p:txBody>
          <a:bodyPr>
            <a:normAutofit/>
          </a:bodyPr>
          <a:lstStyle>
            <a:lvl1pPr marL="0" indent="0">
              <a:spcBef>
                <a:spcPts val="1000"/>
              </a:spcBef>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EE700F4-4389-4579-883B-DF27935F5C4B}" type="datetime1">
              <a:rPr lang="en-US" smtClean="0"/>
              <a:t>5/6/2020</a:t>
            </a:fld>
            <a:endParaRPr dirty="0"/>
          </a:p>
        </p:txBody>
      </p:sp>
      <p:sp>
        <p:nvSpPr>
          <p:cNvPr id="6" name="Footer Placeholder 5"/>
          <p:cNvSpPr>
            <a:spLocks noGrp="1"/>
          </p:cNvSpPr>
          <p:nvPr>
            <p:ph type="ftr" sz="quarter" idx="11"/>
          </p:nvPr>
        </p:nvSpPr>
        <p:spPr/>
        <p:txBody>
          <a:bodyPr/>
          <a:lstStyle/>
          <a:p>
            <a:endParaRPr dirty="0"/>
          </a:p>
        </p:txBody>
      </p:sp>
      <p:sp>
        <p:nvSpPr>
          <p:cNvPr id="7" name="Slide Number Placeholder 6"/>
          <p:cNvSpPr>
            <a:spLocks noGrp="1"/>
          </p:cNvSpPr>
          <p:nvPr>
            <p:ph type="sldNum" sz="quarter" idx="12"/>
          </p:nvPr>
        </p:nvSpPr>
        <p:spPr/>
        <p:txBody>
          <a:bodyPr/>
          <a:lstStyle/>
          <a:p>
            <a:fld id="{8FDBFFB2-86D9-4B8F-A59A-553A60B94BBE}" type="slidenum">
              <a:rPr/>
              <a:t>‹#›</a:t>
            </a:fld>
            <a:endParaRPr dirty="0"/>
          </a:p>
        </p:txBody>
      </p:sp>
      <p:sp>
        <p:nvSpPr>
          <p:cNvPr id="8" name="Rounded Rectangle 7"/>
          <p:cNvSpPr/>
          <p:nvPr/>
        </p:nvSpPr>
        <p:spPr>
          <a:xfrm>
            <a:off x="1293812" y="533400"/>
            <a:ext cx="6858001" cy="4800600"/>
          </a:xfrm>
          <a:prstGeom prst="roundRect">
            <a:avLst>
              <a:gd name="adj" fmla="val 4409"/>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3" name="Picture Placeholder 2"/>
          <p:cNvSpPr>
            <a:spLocks noGrp="1"/>
          </p:cNvSpPr>
          <p:nvPr>
            <p:ph type="pic" idx="1"/>
          </p:nvPr>
        </p:nvSpPr>
        <p:spPr>
          <a:xfrm>
            <a:off x="1408112" y="647700"/>
            <a:ext cx="6629400" cy="4572000"/>
          </a:xfrm>
          <a:prstGeom prst="roundRect">
            <a:avLst>
              <a:gd name="adj" fmla="val 3725"/>
            </a:avLst>
          </a:prstGeom>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dirty="0"/>
          </a:p>
        </p:txBody>
      </p:sp>
    </p:spTree>
    <p:extLst>
      <p:ext uri="{BB962C8B-B14F-4D97-AF65-F5344CB8AC3E}">
        <p14:creationId xmlns:p14="http://schemas.microsoft.com/office/powerpoint/2010/main" val="6393017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08213" y="304800"/>
            <a:ext cx="9372600" cy="1200416"/>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2208213" y="1600200"/>
            <a:ext cx="93726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253576" y="6505078"/>
            <a:ext cx="964036" cy="228600"/>
          </a:xfrm>
          <a:prstGeom prst="rect">
            <a:avLst/>
          </a:prstGeom>
        </p:spPr>
        <p:txBody>
          <a:bodyPr vert="horz" lIns="91440" tIns="45720" rIns="91440" bIns="45720" rtlCol="0" anchor="ctr"/>
          <a:lstStyle>
            <a:lvl1pPr algn="l">
              <a:defRPr sz="900">
                <a:solidFill>
                  <a:schemeClr val="bg1"/>
                </a:solidFill>
              </a:defRPr>
            </a:lvl1pPr>
          </a:lstStyle>
          <a:p>
            <a:fld id="{014BDECD-1F27-4649-8FF0-FE00F9C03CA1}" type="datetime1">
              <a:rPr lang="en-US" smtClean="0"/>
              <a:t>5/6/2020</a:t>
            </a:fld>
            <a:endParaRPr dirty="0"/>
          </a:p>
        </p:txBody>
      </p:sp>
      <p:sp>
        <p:nvSpPr>
          <p:cNvPr id="5" name="Footer Placeholder 4"/>
          <p:cNvSpPr>
            <a:spLocks noGrp="1"/>
          </p:cNvSpPr>
          <p:nvPr>
            <p:ph type="ftr" sz="quarter" idx="3"/>
          </p:nvPr>
        </p:nvSpPr>
        <p:spPr>
          <a:xfrm>
            <a:off x="1280159" y="6505078"/>
            <a:ext cx="6876415" cy="228600"/>
          </a:xfrm>
          <a:prstGeom prst="rect">
            <a:avLst/>
          </a:prstGeom>
        </p:spPr>
        <p:txBody>
          <a:bodyPr vert="horz" lIns="91440" tIns="45720" rIns="91440" bIns="45720" rtlCol="0" anchor="ctr"/>
          <a:lstStyle>
            <a:lvl1pPr algn="l">
              <a:defRPr sz="900">
                <a:solidFill>
                  <a:schemeClr val="bg1"/>
                </a:solidFill>
              </a:defRPr>
            </a:lvl1pPr>
          </a:lstStyle>
          <a:p>
            <a:endParaRPr dirty="0"/>
          </a:p>
        </p:txBody>
      </p:sp>
      <p:sp>
        <p:nvSpPr>
          <p:cNvPr id="6" name="Slide Number Placeholder 5"/>
          <p:cNvSpPr>
            <a:spLocks noGrp="1"/>
          </p:cNvSpPr>
          <p:nvPr>
            <p:ph type="sldNum" sz="quarter" idx="4"/>
          </p:nvPr>
        </p:nvSpPr>
        <p:spPr>
          <a:xfrm>
            <a:off x="11580814" y="6280298"/>
            <a:ext cx="533399" cy="349101"/>
          </a:xfrm>
          <a:prstGeom prst="rect">
            <a:avLst/>
          </a:prstGeom>
        </p:spPr>
        <p:txBody>
          <a:bodyPr vert="horz" lIns="91440" tIns="45720" rIns="91440" bIns="45720" rtlCol="0" anchor="ctr"/>
          <a:lstStyle>
            <a:lvl1pPr algn="ctr">
              <a:defRPr sz="1050" b="1">
                <a:solidFill>
                  <a:schemeClr val="accent2"/>
                </a:solidFill>
              </a:defRPr>
            </a:lvl1pPr>
          </a:lstStyle>
          <a:p>
            <a:fld id="{8FDBFFB2-86D9-4B8F-A59A-553A60B94BBE}" type="slidenum">
              <a:rPr/>
              <a:pPr/>
              <a:t>‹#›</a:t>
            </a:fld>
            <a:endParaRPr dirty="0"/>
          </a:p>
        </p:txBody>
      </p:sp>
    </p:spTree>
    <p:extLst>
      <p:ext uri="{BB962C8B-B14F-4D97-AF65-F5344CB8AC3E}">
        <p14:creationId xmlns:p14="http://schemas.microsoft.com/office/powerpoint/2010/main" val="11702558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3400" kern="1200">
          <a:solidFill>
            <a:schemeClr val="tx1"/>
          </a:solidFill>
          <a:latin typeface="+mj-lt"/>
          <a:ea typeface="+mj-ea"/>
          <a:cs typeface="+mj-cs"/>
        </a:defRPr>
      </a:lvl1pPr>
    </p:titleStyle>
    <p:bodyStyle>
      <a:lvl1pPr marL="274320" indent="-228600" algn="l" defTabSz="914400" rtl="0" eaLnBrk="1" latinLnBrk="0" hangingPunct="1">
        <a:lnSpc>
          <a:spcPct val="90000"/>
        </a:lnSpc>
        <a:spcBef>
          <a:spcPts val="1800"/>
        </a:spcBef>
        <a:buSzPct val="80000"/>
        <a:buFont typeface="Wingdings" panose="05000000000000000000" pitchFamily="2" charset="2"/>
        <a:buChar char="§"/>
        <a:defRPr sz="2000" kern="1200">
          <a:solidFill>
            <a:schemeClr val="tx1"/>
          </a:solidFill>
          <a:latin typeface="+mn-lt"/>
          <a:ea typeface="+mn-ea"/>
          <a:cs typeface="+mn-cs"/>
        </a:defRPr>
      </a:lvl1pPr>
      <a:lvl2pPr marL="594360" indent="-228600" algn="l" defTabSz="914400" rtl="0" eaLnBrk="1" latinLnBrk="0" hangingPunct="1">
        <a:lnSpc>
          <a:spcPct val="90000"/>
        </a:lnSpc>
        <a:spcBef>
          <a:spcPts val="1000"/>
        </a:spcBef>
        <a:buSzPct val="80000"/>
        <a:buFont typeface="Wingdings" panose="05000000000000000000" pitchFamily="2" charset="2"/>
        <a:buChar char="§"/>
        <a:defRPr sz="1800" kern="1200">
          <a:solidFill>
            <a:schemeClr val="tx1"/>
          </a:solidFill>
          <a:latin typeface="+mn-lt"/>
          <a:ea typeface="+mn-ea"/>
          <a:cs typeface="+mn-cs"/>
        </a:defRPr>
      </a:lvl2pPr>
      <a:lvl3pPr marL="914400" indent="-228600" algn="l" defTabSz="914400" rtl="0" eaLnBrk="1" latinLnBrk="0" hangingPunct="1">
        <a:lnSpc>
          <a:spcPct val="90000"/>
        </a:lnSpc>
        <a:spcBef>
          <a:spcPts val="800"/>
        </a:spcBef>
        <a:buSzPct val="80000"/>
        <a:buFont typeface="Wingdings" panose="05000000000000000000" pitchFamily="2" charset="2"/>
        <a:buChar char="§"/>
        <a:defRPr sz="1600" kern="1200">
          <a:solidFill>
            <a:schemeClr val="tx1"/>
          </a:solidFill>
          <a:latin typeface="+mn-lt"/>
          <a:ea typeface="+mn-ea"/>
          <a:cs typeface="+mn-cs"/>
        </a:defRPr>
      </a:lvl3pPr>
      <a:lvl4pPr marL="123444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4pPr>
      <a:lvl5pPr marL="155448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5pPr>
      <a:lvl6pPr marL="187452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7pPr>
      <a:lvl8pPr marL="251460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8pPr>
      <a:lvl9pPr marL="283464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www.cde.ca.gov/sp/se/qa/cmplntproc.asp"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5213" y="-477077"/>
            <a:ext cx="7098126" cy="6188764"/>
          </a:xfrm>
        </p:spPr>
        <p:txBody>
          <a:bodyPr>
            <a:normAutofit fontScale="90000"/>
          </a:bodyPr>
          <a:lstStyle/>
          <a:p>
            <a:r>
              <a:rPr lang="en-US" dirty="0"/>
              <a:t/>
            </a:r>
            <a:br>
              <a:rPr lang="en-US" dirty="0"/>
            </a:br>
            <a:r>
              <a:rPr lang="en-US" dirty="0"/>
              <a:t/>
            </a:r>
            <a:br>
              <a:rPr lang="en-US" dirty="0"/>
            </a:br>
            <a:r>
              <a:rPr lang="en-US" dirty="0"/>
              <a:t/>
            </a:r>
            <a:br>
              <a:rPr lang="en-US" dirty="0"/>
            </a:br>
            <a:r>
              <a:rPr lang="en-US" dirty="0"/>
              <a:t/>
            </a:r>
            <a:br>
              <a:rPr lang="en-US" dirty="0"/>
            </a:br>
            <a:r>
              <a:rPr lang="en-US" dirty="0"/>
              <a:t/>
            </a:r>
            <a:br>
              <a:rPr lang="en-US" dirty="0"/>
            </a:br>
            <a:r>
              <a:rPr lang="en-US" dirty="0"/>
              <a:t/>
            </a:r>
            <a:br>
              <a:rPr lang="en-US" dirty="0"/>
            </a:br>
            <a:r>
              <a:rPr lang="en-US" sz="6000" dirty="0"/>
              <a:t>California Alliance of Caregivers Presentation </a:t>
            </a:r>
            <a:br>
              <a:rPr lang="en-US" sz="6000" dirty="0"/>
            </a:br>
            <a:r>
              <a:rPr lang="en-US" sz="6000" dirty="0"/>
              <a:t/>
            </a:r>
            <a:br>
              <a:rPr lang="en-US" sz="6000" dirty="0"/>
            </a:br>
            <a:r>
              <a:rPr lang="en-US" sz="6000" dirty="0"/>
              <a:t>Special Education Basics</a:t>
            </a:r>
            <a:r>
              <a:rPr lang="en-US" dirty="0"/>
              <a:t/>
            </a:r>
            <a:br>
              <a:rPr lang="en-US" dirty="0"/>
            </a:br>
            <a:endParaRPr lang="en-US" dirty="0"/>
          </a:p>
        </p:txBody>
      </p:sp>
      <p:sp>
        <p:nvSpPr>
          <p:cNvPr id="3" name="Slide Number Placeholder 2">
            <a:extLst>
              <a:ext uri="{FF2B5EF4-FFF2-40B4-BE49-F238E27FC236}">
                <a16:creationId xmlns:a16="http://schemas.microsoft.com/office/drawing/2014/main" id="{5123D12C-C7E6-47F5-B127-01C93D9EFD84}"/>
              </a:ext>
            </a:extLst>
          </p:cNvPr>
          <p:cNvSpPr>
            <a:spLocks noGrp="1"/>
          </p:cNvSpPr>
          <p:nvPr>
            <p:ph type="sldNum" sz="quarter" idx="12"/>
          </p:nvPr>
        </p:nvSpPr>
        <p:spPr/>
        <p:txBody>
          <a:bodyPr/>
          <a:lstStyle/>
          <a:p>
            <a:fld id="{8FDBFFB2-86D9-4B8F-A59A-553A60B94BBE}" type="slidenum">
              <a:rPr lang="en-US" smtClean="0"/>
              <a:pPr/>
              <a:t>1</a:t>
            </a:fld>
            <a:endParaRPr lang="en-US" dirty="0"/>
          </a:p>
        </p:txBody>
      </p:sp>
    </p:spTree>
    <p:extLst>
      <p:ext uri="{BB962C8B-B14F-4D97-AF65-F5344CB8AC3E}">
        <p14:creationId xmlns:p14="http://schemas.microsoft.com/office/powerpoint/2010/main" val="35784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2510" y="172720"/>
            <a:ext cx="11621192" cy="5542280"/>
          </a:xfrm>
        </p:spPr>
        <p:txBody>
          <a:bodyPr/>
          <a:lstStyle/>
          <a:p>
            <a:pPr marL="45720" indent="0">
              <a:buNone/>
            </a:pPr>
            <a:r>
              <a:rPr lang="en-US" dirty="0"/>
              <a:t>				What Are the Parent’s Rights?</a:t>
            </a:r>
          </a:p>
          <a:p>
            <a:pPr marL="45720" indent="0">
              <a:buNone/>
            </a:pPr>
            <a:r>
              <a:rPr lang="en-US" dirty="0"/>
              <a:t>There are certain rights that are key and should be used throughout the IEP process, especially when at odds with the school district:</a:t>
            </a:r>
          </a:p>
          <a:p>
            <a:pPr marL="45720" indent="0">
              <a:buNone/>
            </a:pPr>
            <a:r>
              <a:rPr lang="en-US" dirty="0"/>
              <a:t>	</a:t>
            </a:r>
          </a:p>
          <a:p>
            <a:pPr lvl="3"/>
            <a:r>
              <a:rPr lang="en-US" dirty="0"/>
              <a:t>RIGHT TO PARTICIPATE</a:t>
            </a:r>
          </a:p>
          <a:p>
            <a:pPr lvl="3"/>
            <a:r>
              <a:rPr lang="en-US" dirty="0"/>
              <a:t>RIGHT TO A PRIOR WRITTEN NOTICE</a:t>
            </a:r>
          </a:p>
          <a:p>
            <a:pPr lvl="3"/>
            <a:r>
              <a:rPr lang="en-US" dirty="0"/>
              <a:t>RIGHT TO CONSENT</a:t>
            </a:r>
          </a:p>
          <a:p>
            <a:pPr lvl="3"/>
            <a:r>
              <a:rPr lang="en-US" dirty="0"/>
              <a:t>RIGHT TO REFUSE TO CONSENT</a:t>
            </a:r>
          </a:p>
          <a:p>
            <a:pPr lvl="3"/>
            <a:r>
              <a:rPr lang="en-US" dirty="0"/>
              <a:t>RIGHT TO AN ASSESSMENT </a:t>
            </a:r>
          </a:p>
          <a:p>
            <a:pPr lvl="3"/>
            <a:r>
              <a:rPr lang="en-US" dirty="0"/>
              <a:t>RIGHT TO AN INDEPENDENT ASSESSMENT</a:t>
            </a:r>
          </a:p>
          <a:p>
            <a:pPr lvl="3"/>
            <a:r>
              <a:rPr lang="en-US" dirty="0"/>
              <a:t>RIGHT TO ACCESS YOUR CHILD’S EDUCATIONAL RECORDS</a:t>
            </a:r>
          </a:p>
          <a:p>
            <a:pPr lvl="3"/>
            <a:r>
              <a:rPr lang="en-US" dirty="0"/>
              <a:t>RIGHT TO STAY PUT</a:t>
            </a:r>
          </a:p>
          <a:p>
            <a:pPr lvl="3"/>
            <a:r>
              <a:rPr lang="en-US" dirty="0"/>
              <a:t>RIGHT TO FILE A COMPLAINT AGAINST THE SCHOOL DISTRICT</a:t>
            </a:r>
          </a:p>
          <a:p>
            <a:pPr lvl="3"/>
            <a:r>
              <a:rPr lang="en-US" dirty="0"/>
              <a:t>RIGHT TO MEDIATION AND/OR DUE PROCESS HEARING</a:t>
            </a:r>
          </a:p>
          <a:p>
            <a:pPr marL="1005840" lvl="3" indent="0">
              <a:buNone/>
            </a:pPr>
            <a:endParaRPr lang="en-US" dirty="0"/>
          </a:p>
        </p:txBody>
      </p:sp>
      <p:sp>
        <p:nvSpPr>
          <p:cNvPr id="2" name="Slide Number Placeholder 1">
            <a:extLst>
              <a:ext uri="{FF2B5EF4-FFF2-40B4-BE49-F238E27FC236}">
                <a16:creationId xmlns:a16="http://schemas.microsoft.com/office/drawing/2014/main" id="{10D4C323-8D36-4E5C-A934-BE3EC8C28E0B}"/>
              </a:ext>
            </a:extLst>
          </p:cNvPr>
          <p:cNvSpPr>
            <a:spLocks noGrp="1"/>
          </p:cNvSpPr>
          <p:nvPr>
            <p:ph type="sldNum" sz="quarter" idx="12"/>
          </p:nvPr>
        </p:nvSpPr>
        <p:spPr/>
        <p:txBody>
          <a:bodyPr/>
          <a:lstStyle/>
          <a:p>
            <a:fld id="{8FDBFFB2-86D9-4B8F-A59A-553A60B94BBE}" type="slidenum">
              <a:rPr lang="en-US" smtClean="0"/>
              <a:t>10</a:t>
            </a:fld>
            <a:endParaRPr lang="en-US" dirty="0"/>
          </a:p>
        </p:txBody>
      </p:sp>
    </p:spTree>
    <p:extLst>
      <p:ext uri="{BB962C8B-B14F-4D97-AF65-F5344CB8AC3E}">
        <p14:creationId xmlns:p14="http://schemas.microsoft.com/office/powerpoint/2010/main" val="20839288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5002" y="123568"/>
            <a:ext cx="9372600" cy="1200416"/>
          </a:xfrm>
        </p:spPr>
        <p:txBody>
          <a:bodyPr anchor="ctr"/>
          <a:lstStyle/>
          <a:p>
            <a:pPr algn="ctr"/>
            <a:r>
              <a:rPr lang="en-US" dirty="0"/>
              <a:t>Right To Participate </a:t>
            </a:r>
          </a:p>
        </p:txBody>
      </p:sp>
      <p:sp>
        <p:nvSpPr>
          <p:cNvPr id="3" name="Content Placeholder 2"/>
          <p:cNvSpPr>
            <a:spLocks noGrp="1"/>
          </p:cNvSpPr>
          <p:nvPr>
            <p:ph sz="half" idx="1"/>
          </p:nvPr>
        </p:nvSpPr>
        <p:spPr>
          <a:xfrm>
            <a:off x="191267" y="1451918"/>
            <a:ext cx="10690168" cy="4114800"/>
          </a:xfrm>
        </p:spPr>
        <p:txBody>
          <a:bodyPr/>
          <a:lstStyle/>
          <a:p>
            <a:r>
              <a:rPr lang="en-US" dirty="0"/>
              <a:t>The Parent must be given opportunities to participate in any decision-making meeting regarding their child’s special education program or 504.</a:t>
            </a:r>
          </a:p>
          <a:p>
            <a:r>
              <a:rPr lang="en-US" dirty="0"/>
              <a:t>The Parent has the right to participate in all meetings about their child including, but not limited to, the identification (eligibility), assessment, or educational placement of their child, as well as other matters relating to their child’s free and appropriate public education (FAPE) or 504. </a:t>
            </a:r>
          </a:p>
        </p:txBody>
      </p:sp>
      <p:sp>
        <p:nvSpPr>
          <p:cNvPr id="4" name="Slide Number Placeholder 3">
            <a:extLst>
              <a:ext uri="{FF2B5EF4-FFF2-40B4-BE49-F238E27FC236}">
                <a16:creationId xmlns:a16="http://schemas.microsoft.com/office/drawing/2014/main" id="{3F38FBE6-24ED-427A-9B01-9A03FBF62F9A}"/>
              </a:ext>
            </a:extLst>
          </p:cNvPr>
          <p:cNvSpPr>
            <a:spLocks noGrp="1"/>
          </p:cNvSpPr>
          <p:nvPr>
            <p:ph type="sldNum" sz="quarter" idx="12"/>
          </p:nvPr>
        </p:nvSpPr>
        <p:spPr/>
        <p:txBody>
          <a:bodyPr/>
          <a:lstStyle/>
          <a:p>
            <a:fld id="{8FDBFFB2-86D9-4B8F-A59A-553A60B94BBE}" type="slidenum">
              <a:rPr lang="en-US" smtClean="0"/>
              <a:t>11</a:t>
            </a:fld>
            <a:endParaRPr lang="en-US" dirty="0"/>
          </a:p>
        </p:txBody>
      </p:sp>
    </p:spTree>
    <p:extLst>
      <p:ext uri="{BB962C8B-B14F-4D97-AF65-F5344CB8AC3E}">
        <p14:creationId xmlns:p14="http://schemas.microsoft.com/office/powerpoint/2010/main" val="38661690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1964" y="0"/>
            <a:ext cx="9372600" cy="829733"/>
          </a:xfrm>
        </p:spPr>
        <p:txBody>
          <a:bodyPr anchor="ctr"/>
          <a:lstStyle/>
          <a:p>
            <a:pPr algn="ctr"/>
            <a:r>
              <a:rPr lang="en-US" dirty="0"/>
              <a:t>Right to a Prior Written Notice (IEP ONLY) </a:t>
            </a:r>
            <a:endParaRPr lang="es-MX" dirty="0"/>
          </a:p>
        </p:txBody>
      </p:sp>
      <p:sp>
        <p:nvSpPr>
          <p:cNvPr id="3" name="Content Placeholder 2"/>
          <p:cNvSpPr>
            <a:spLocks noGrp="1"/>
          </p:cNvSpPr>
          <p:nvPr>
            <p:ph sz="half" idx="1"/>
          </p:nvPr>
        </p:nvSpPr>
        <p:spPr>
          <a:xfrm>
            <a:off x="2142310" y="739116"/>
            <a:ext cx="8681460" cy="5198534"/>
          </a:xfrm>
        </p:spPr>
        <p:txBody>
          <a:bodyPr>
            <a:normAutofit fontScale="92500" lnSpcReduction="20000"/>
          </a:bodyPr>
          <a:lstStyle/>
          <a:p>
            <a:r>
              <a:rPr lang="en-US" dirty="0"/>
              <a:t>This notice must be given to the Parent when the school district PROPOSES or REFUSES to initiate a change in the identification, assessment, or educational placement of the child with special needs</a:t>
            </a:r>
            <a:r>
              <a:rPr lang="en-US" dirty="0">
                <a:solidFill>
                  <a:schemeClr val="tx2"/>
                </a:solidFill>
              </a:rPr>
              <a:t>.</a:t>
            </a:r>
          </a:p>
          <a:p>
            <a:r>
              <a:rPr lang="en-US" dirty="0"/>
              <a:t>The school must inform the Parent about proposed evaluations of their child in a written assessment plan within 15 days of the Parent’s written request for evaluation.  </a:t>
            </a:r>
          </a:p>
          <a:p>
            <a:r>
              <a:rPr lang="en-US" dirty="0"/>
              <a:t>The notice must be understandable and in the Parent’s native language or other mode of communication. </a:t>
            </a:r>
          </a:p>
          <a:p>
            <a:r>
              <a:rPr lang="en-US" dirty="0"/>
              <a:t>The notice must contain: </a:t>
            </a:r>
          </a:p>
          <a:p>
            <a:pPr lvl="1"/>
            <a:r>
              <a:rPr lang="en-US" dirty="0"/>
              <a:t>Description of </a:t>
            </a:r>
            <a:r>
              <a:rPr lang="en-US" u="sng" dirty="0"/>
              <a:t>the actions </a:t>
            </a:r>
            <a:r>
              <a:rPr lang="en-US" dirty="0"/>
              <a:t>proposed or refused by the district.</a:t>
            </a:r>
          </a:p>
          <a:p>
            <a:pPr lvl="1"/>
            <a:r>
              <a:rPr lang="en-US" u="sng" dirty="0"/>
              <a:t>Explanation of why </a:t>
            </a:r>
            <a:r>
              <a:rPr lang="en-US" dirty="0"/>
              <a:t>the action was proposed or refused.</a:t>
            </a:r>
          </a:p>
          <a:p>
            <a:pPr lvl="1"/>
            <a:r>
              <a:rPr lang="en-US" dirty="0"/>
              <a:t>Description of each assessment procedure, record, or report the agency used as </a:t>
            </a:r>
            <a:r>
              <a:rPr lang="en-US" u="sng" dirty="0"/>
              <a:t>a basis for the action </a:t>
            </a:r>
            <a:r>
              <a:rPr lang="en-US" dirty="0"/>
              <a:t>proposed or refused.</a:t>
            </a:r>
          </a:p>
          <a:p>
            <a:pPr lvl="1"/>
            <a:r>
              <a:rPr lang="en-US" dirty="0"/>
              <a:t>Statement that parents of a child with a disability have protection under the </a:t>
            </a:r>
            <a:r>
              <a:rPr lang="en-US" u="sng" dirty="0"/>
              <a:t>procedural safeguards</a:t>
            </a:r>
            <a:r>
              <a:rPr lang="en-US" dirty="0"/>
              <a:t>.  </a:t>
            </a:r>
          </a:p>
          <a:p>
            <a:pPr lvl="1"/>
            <a:r>
              <a:rPr lang="en-US" u="sng" dirty="0"/>
              <a:t>Sources </a:t>
            </a:r>
            <a:r>
              <a:rPr lang="en-US" dirty="0"/>
              <a:t>for parents to contact to obtain assistance.</a:t>
            </a:r>
          </a:p>
          <a:p>
            <a:pPr lvl="1"/>
            <a:r>
              <a:rPr lang="en-US" dirty="0"/>
              <a:t>Description of </a:t>
            </a:r>
            <a:r>
              <a:rPr lang="en-US" u="sng" dirty="0"/>
              <a:t>other options </a:t>
            </a:r>
            <a:r>
              <a:rPr lang="en-US" dirty="0"/>
              <a:t>that the IEP team considered, the </a:t>
            </a:r>
            <a:r>
              <a:rPr lang="en-US" u="sng" dirty="0"/>
              <a:t>reason those options were rejected</a:t>
            </a:r>
            <a:r>
              <a:rPr lang="en-US" dirty="0"/>
              <a:t>, and a description of </a:t>
            </a:r>
            <a:r>
              <a:rPr lang="en-US" u="sng" dirty="0"/>
              <a:t>any other factors </a:t>
            </a:r>
            <a:r>
              <a:rPr lang="en-US" dirty="0"/>
              <a:t>relevant to the action proposed. </a:t>
            </a:r>
          </a:p>
        </p:txBody>
      </p:sp>
      <p:sp>
        <p:nvSpPr>
          <p:cNvPr id="4" name="Slide Number Placeholder 3">
            <a:extLst>
              <a:ext uri="{FF2B5EF4-FFF2-40B4-BE49-F238E27FC236}">
                <a16:creationId xmlns:a16="http://schemas.microsoft.com/office/drawing/2014/main" id="{BDBF5E91-AC68-445B-93CD-09D59A40B6A9}"/>
              </a:ext>
            </a:extLst>
          </p:cNvPr>
          <p:cNvSpPr>
            <a:spLocks noGrp="1"/>
          </p:cNvSpPr>
          <p:nvPr>
            <p:ph type="sldNum" sz="quarter" idx="12"/>
          </p:nvPr>
        </p:nvSpPr>
        <p:spPr/>
        <p:txBody>
          <a:bodyPr/>
          <a:lstStyle/>
          <a:p>
            <a:fld id="{8FDBFFB2-86D9-4B8F-A59A-553A60B94BBE}" type="slidenum">
              <a:rPr lang="en-US" smtClean="0"/>
              <a:t>12</a:t>
            </a:fld>
            <a:endParaRPr lang="en-US" dirty="0"/>
          </a:p>
        </p:txBody>
      </p:sp>
    </p:spTree>
    <p:extLst>
      <p:ext uri="{BB962C8B-B14F-4D97-AF65-F5344CB8AC3E}">
        <p14:creationId xmlns:p14="http://schemas.microsoft.com/office/powerpoint/2010/main" val="22654754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3784" y="90616"/>
            <a:ext cx="10707602" cy="560173"/>
          </a:xfrm>
        </p:spPr>
        <p:txBody>
          <a:bodyPr/>
          <a:lstStyle/>
          <a:p>
            <a:r>
              <a:rPr lang="en-US" dirty="0"/>
              <a:t>				Right to Consent</a:t>
            </a:r>
            <a:endParaRPr lang="es-MX" dirty="0"/>
          </a:p>
        </p:txBody>
      </p:sp>
      <p:sp>
        <p:nvSpPr>
          <p:cNvPr id="3" name="Content Placeholder 2"/>
          <p:cNvSpPr>
            <a:spLocks noGrp="1"/>
          </p:cNvSpPr>
          <p:nvPr>
            <p:ph sz="half" idx="1"/>
          </p:nvPr>
        </p:nvSpPr>
        <p:spPr>
          <a:xfrm>
            <a:off x="1402020" y="757881"/>
            <a:ext cx="10649937" cy="5607222"/>
          </a:xfrm>
        </p:spPr>
        <p:txBody>
          <a:bodyPr numCol="2" spcCol="457200">
            <a:normAutofit/>
          </a:bodyPr>
          <a:lstStyle/>
          <a:p>
            <a:r>
              <a:rPr lang="en-US" dirty="0"/>
              <a:t>The parent has the right to be </a:t>
            </a:r>
            <a:r>
              <a:rPr lang="en-US" b="1" dirty="0"/>
              <a:t>fully informed </a:t>
            </a:r>
            <a:r>
              <a:rPr lang="en-US" dirty="0"/>
              <a:t>of all information relevant to the activity for which consent is sought, in his or her native language or other mode of communication, prior to consenting. (Emphasis added)</a:t>
            </a:r>
          </a:p>
          <a:p>
            <a:r>
              <a:rPr lang="en-US" dirty="0"/>
              <a:t>The parent has the right to understand and agree to the carrying out of the activity for which his or her consent is sought. </a:t>
            </a:r>
          </a:p>
          <a:p>
            <a:r>
              <a:rPr lang="en-US" dirty="0"/>
              <a:t>Activities for which parent consent must be given include, but are not limited to:</a:t>
            </a:r>
          </a:p>
          <a:p>
            <a:pPr lvl="1"/>
            <a:r>
              <a:rPr lang="en-US" dirty="0"/>
              <a:t>Assessments</a:t>
            </a:r>
          </a:p>
          <a:p>
            <a:pPr lvl="1"/>
            <a:r>
              <a:rPr lang="en-US" dirty="0"/>
              <a:t>change in services, including decreases, and increases, </a:t>
            </a:r>
          </a:p>
          <a:p>
            <a:pPr lvl="1"/>
            <a:r>
              <a:rPr lang="en-US" dirty="0"/>
              <a:t>change in placement</a:t>
            </a:r>
          </a:p>
          <a:p>
            <a:pPr lvl="1"/>
            <a:r>
              <a:rPr lang="en-US" dirty="0"/>
              <a:t>all or part of an IEP  </a:t>
            </a:r>
            <a:endParaRPr lang="es-MX" dirty="0"/>
          </a:p>
          <a:p>
            <a:r>
              <a:rPr lang="en-US" dirty="0"/>
              <a:t>Points to consider:</a:t>
            </a:r>
          </a:p>
          <a:p>
            <a:pPr marL="45720" indent="0">
              <a:buNone/>
            </a:pPr>
            <a:r>
              <a:rPr lang="en-US" dirty="0"/>
              <a:t>Definition:  An informed decision is a decision made after learning all relevant facts and/or information about the subject matter.  SO…..</a:t>
            </a:r>
          </a:p>
          <a:p>
            <a:pPr lvl="1">
              <a:buFont typeface="Wingdings" panose="05000000000000000000" pitchFamily="2" charset="2"/>
              <a:buChar char="Ø"/>
            </a:pPr>
            <a:r>
              <a:rPr lang="en-US" dirty="0"/>
              <a:t>In order for a Parent to be able to make </a:t>
            </a:r>
            <a:r>
              <a:rPr lang="en-US" b="1" dirty="0"/>
              <a:t>informed decisions </a:t>
            </a:r>
            <a:r>
              <a:rPr lang="en-US" dirty="0"/>
              <a:t>about their child in an IEP, the Parent must have had the opportunity to review all information, reports, draft of the IEP, and draft of the goals, </a:t>
            </a:r>
            <a:r>
              <a:rPr lang="en-US" u="sng" dirty="0"/>
              <a:t>and</a:t>
            </a:r>
            <a:r>
              <a:rPr lang="en-US" dirty="0"/>
              <a:t> have had time to understand them. </a:t>
            </a:r>
          </a:p>
          <a:p>
            <a:pPr lvl="1">
              <a:buFont typeface="Wingdings" panose="05000000000000000000" pitchFamily="2" charset="2"/>
              <a:buChar char="Ø"/>
            </a:pPr>
            <a:r>
              <a:rPr lang="en-US" dirty="0"/>
              <a:t>This allows the Parent to have </a:t>
            </a:r>
            <a:r>
              <a:rPr lang="en-US" b="1" dirty="0"/>
              <a:t>meaningful participation </a:t>
            </a:r>
            <a:r>
              <a:rPr lang="en-US" dirty="0"/>
              <a:t>in the IEP meeting. </a:t>
            </a:r>
          </a:p>
          <a:p>
            <a:pPr lvl="1">
              <a:buFont typeface="Wingdings" panose="05000000000000000000" pitchFamily="2" charset="2"/>
              <a:buChar char="Ø"/>
            </a:pPr>
            <a:r>
              <a:rPr lang="en-US" dirty="0"/>
              <a:t>The Parent may want to consider rescheduling the IEP if he/she doesn’t receive assessment reports prior to the IEP meeting.</a:t>
            </a:r>
            <a:endParaRPr lang="en-US" b="1" dirty="0"/>
          </a:p>
          <a:p>
            <a:pPr marL="45720" indent="0">
              <a:buNone/>
            </a:pPr>
            <a:endParaRPr lang="en-US" dirty="0"/>
          </a:p>
        </p:txBody>
      </p:sp>
      <p:sp>
        <p:nvSpPr>
          <p:cNvPr id="4" name="Slide Number Placeholder 3">
            <a:extLst>
              <a:ext uri="{FF2B5EF4-FFF2-40B4-BE49-F238E27FC236}">
                <a16:creationId xmlns:a16="http://schemas.microsoft.com/office/drawing/2014/main" id="{874216A4-6FF7-4E43-9203-F74163C818A3}"/>
              </a:ext>
            </a:extLst>
          </p:cNvPr>
          <p:cNvSpPr>
            <a:spLocks noGrp="1"/>
          </p:cNvSpPr>
          <p:nvPr>
            <p:ph type="sldNum" sz="quarter" idx="12"/>
          </p:nvPr>
        </p:nvSpPr>
        <p:spPr/>
        <p:txBody>
          <a:bodyPr/>
          <a:lstStyle/>
          <a:p>
            <a:fld id="{8FDBFFB2-86D9-4B8F-A59A-553A60B94BBE}" type="slidenum">
              <a:rPr lang="en-US" smtClean="0"/>
              <a:t>13</a:t>
            </a:fld>
            <a:endParaRPr lang="en-US" dirty="0"/>
          </a:p>
        </p:txBody>
      </p:sp>
    </p:spTree>
    <p:extLst>
      <p:ext uri="{BB962C8B-B14F-4D97-AF65-F5344CB8AC3E}">
        <p14:creationId xmlns:p14="http://schemas.microsoft.com/office/powerpoint/2010/main" val="4591625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8756" y="115330"/>
            <a:ext cx="9867343" cy="543697"/>
          </a:xfrm>
        </p:spPr>
        <p:txBody>
          <a:bodyPr>
            <a:normAutofit fontScale="90000"/>
          </a:bodyPr>
          <a:lstStyle/>
          <a:p>
            <a:r>
              <a:rPr lang="en-US" dirty="0"/>
              <a:t>		Right to an Assessment </a:t>
            </a:r>
            <a:endParaRPr lang="es-MX" dirty="0"/>
          </a:p>
        </p:txBody>
      </p:sp>
      <p:sp>
        <p:nvSpPr>
          <p:cNvPr id="3" name="Content Placeholder 2"/>
          <p:cNvSpPr>
            <a:spLocks noGrp="1"/>
          </p:cNvSpPr>
          <p:nvPr>
            <p:ph sz="half" idx="1"/>
          </p:nvPr>
        </p:nvSpPr>
        <p:spPr>
          <a:xfrm>
            <a:off x="1688756" y="757881"/>
            <a:ext cx="9358184" cy="5445211"/>
          </a:xfrm>
        </p:spPr>
        <p:txBody>
          <a:bodyPr>
            <a:normAutofit fontScale="92500" lnSpcReduction="20000"/>
          </a:bodyPr>
          <a:lstStyle/>
          <a:p>
            <a:r>
              <a:rPr lang="en-US" dirty="0"/>
              <a:t>Assessments should:</a:t>
            </a:r>
          </a:p>
          <a:p>
            <a:pPr lvl="1"/>
            <a:r>
              <a:rPr lang="en-US" dirty="0"/>
              <a:t>be conducted in all areas of suspected disability</a:t>
            </a:r>
          </a:p>
          <a:p>
            <a:pPr lvl="1"/>
            <a:r>
              <a:rPr lang="en-US" dirty="0"/>
              <a:t>be sufficiently comprehensive to assess the student in all areas of suspected disability</a:t>
            </a:r>
          </a:p>
          <a:p>
            <a:pPr lvl="1"/>
            <a:r>
              <a:rPr lang="en-US" dirty="0"/>
              <a:t>identify all of the student’s deficits, whether or not commonly linked to the disability category in which the child may or may not be classified</a:t>
            </a:r>
          </a:p>
          <a:p>
            <a:r>
              <a:rPr lang="en-US" dirty="0"/>
              <a:t>Upon request the district has 15 calendar days (not including school breaks of five days or more) to provide an assessment plan, unless the parent agrees in writing to an extension </a:t>
            </a:r>
          </a:p>
          <a:p>
            <a:r>
              <a:rPr lang="en-US" dirty="0"/>
              <a:t>Parents have at least 15 calendar days from the receipt of the proposed assessment plan to arrive at a decision</a:t>
            </a:r>
          </a:p>
          <a:p>
            <a:r>
              <a:rPr lang="en-US" dirty="0"/>
              <a:t>Parents have the right to refuse to consent to an assessment plan</a:t>
            </a:r>
          </a:p>
          <a:p>
            <a:r>
              <a:rPr lang="en-US" dirty="0"/>
              <a:t>District must assess AND convene an IEP within 60 days of receiving consent for the assessment (not including school breaks of five days or more)</a:t>
            </a:r>
          </a:p>
          <a:p>
            <a:r>
              <a:rPr lang="en-US" dirty="0"/>
              <a:t>If the District fails to assess in a particular area, the parent has the right to request an IEE to assess the student in that area in order to determine whether the student has a disability as well as the nature and extent of the special education and related services that the student needs  (See letter to Baus)</a:t>
            </a:r>
            <a:endParaRPr lang="es-MX" dirty="0"/>
          </a:p>
        </p:txBody>
      </p:sp>
      <p:sp>
        <p:nvSpPr>
          <p:cNvPr id="4" name="Slide Number Placeholder 3">
            <a:extLst>
              <a:ext uri="{FF2B5EF4-FFF2-40B4-BE49-F238E27FC236}">
                <a16:creationId xmlns:a16="http://schemas.microsoft.com/office/drawing/2014/main" id="{EFC77F07-67DF-49CD-BC65-652AE3EE6E89}"/>
              </a:ext>
            </a:extLst>
          </p:cNvPr>
          <p:cNvSpPr>
            <a:spLocks noGrp="1"/>
          </p:cNvSpPr>
          <p:nvPr>
            <p:ph type="sldNum" sz="quarter" idx="12"/>
          </p:nvPr>
        </p:nvSpPr>
        <p:spPr/>
        <p:txBody>
          <a:bodyPr/>
          <a:lstStyle/>
          <a:p>
            <a:fld id="{8FDBFFB2-86D9-4B8F-A59A-553A60B94BBE}" type="slidenum">
              <a:rPr lang="en-US" smtClean="0"/>
              <a:t>14</a:t>
            </a:fld>
            <a:endParaRPr lang="en-US" dirty="0"/>
          </a:p>
        </p:txBody>
      </p:sp>
    </p:spTree>
    <p:extLst>
      <p:ext uri="{BB962C8B-B14F-4D97-AF65-F5344CB8AC3E}">
        <p14:creationId xmlns:p14="http://schemas.microsoft.com/office/powerpoint/2010/main" val="10250822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9286" y="313039"/>
            <a:ext cx="10023862" cy="724930"/>
          </a:xfrm>
        </p:spPr>
        <p:txBody>
          <a:bodyPr anchor="ctr">
            <a:normAutofit fontScale="90000"/>
          </a:bodyPr>
          <a:lstStyle/>
          <a:p>
            <a:pPr algn="ctr"/>
            <a:r>
              <a:rPr lang="en-US" dirty="0"/>
              <a:t>What should be in the District assessment?</a:t>
            </a:r>
            <a:br>
              <a:rPr lang="en-US" dirty="0"/>
            </a:br>
            <a:endParaRPr lang="en-US" dirty="0"/>
          </a:p>
        </p:txBody>
      </p:sp>
      <p:sp>
        <p:nvSpPr>
          <p:cNvPr id="3" name="Content Placeholder 2"/>
          <p:cNvSpPr>
            <a:spLocks noGrp="1"/>
          </p:cNvSpPr>
          <p:nvPr>
            <p:ph idx="1"/>
          </p:nvPr>
        </p:nvSpPr>
        <p:spPr>
          <a:xfrm>
            <a:off x="1029730" y="881450"/>
            <a:ext cx="10122716" cy="4536989"/>
          </a:xfrm>
        </p:spPr>
        <p:txBody>
          <a:bodyPr/>
          <a:lstStyle/>
          <a:p>
            <a:pPr marL="45720" indent="0">
              <a:buNone/>
            </a:pPr>
            <a:r>
              <a:rPr lang="en-US" dirty="0"/>
              <a:t>The written assessment should give the Parent a clear picture of the child’s functioning in all the areas of suspected disability.  California Education Code Section 56327 requires that the report shall include, but it is not limited to, all of the following:</a:t>
            </a:r>
            <a:endParaRPr lang="es-MX" dirty="0"/>
          </a:p>
          <a:p>
            <a:pPr marL="502920" indent="-457200">
              <a:buFont typeface="+mj-lt"/>
              <a:buAutoNum type="arabicPeriod"/>
            </a:pPr>
            <a:r>
              <a:rPr lang="en-US" dirty="0"/>
              <a:t>Whether the student many need special education and related services;</a:t>
            </a:r>
          </a:p>
          <a:p>
            <a:pPr marL="502920" indent="-457200">
              <a:buFont typeface="+mj-lt"/>
              <a:buAutoNum type="arabicPeriod"/>
            </a:pPr>
            <a:r>
              <a:rPr lang="en-US" dirty="0"/>
              <a:t>The basis for making the determination;</a:t>
            </a:r>
          </a:p>
          <a:p>
            <a:pPr marL="502920" indent="-457200">
              <a:buAutoNum type="arabicPeriod"/>
            </a:pPr>
            <a:r>
              <a:rPr lang="en-US" dirty="0"/>
              <a:t>The relevant behavior noted during the observation;</a:t>
            </a:r>
          </a:p>
          <a:p>
            <a:pPr marL="502920" indent="-457200">
              <a:buAutoNum type="arabicPeriod"/>
            </a:pPr>
            <a:r>
              <a:rPr lang="en-US" dirty="0"/>
              <a:t>The relationship of that behavior to the student’s academic and social functioning;</a:t>
            </a:r>
          </a:p>
          <a:p>
            <a:pPr marL="502920" indent="-457200">
              <a:buAutoNum type="arabicPeriod"/>
            </a:pPr>
            <a:r>
              <a:rPr lang="en-US" dirty="0"/>
              <a:t>The educationally relevant health and development and medical findings, if any;</a:t>
            </a:r>
          </a:p>
          <a:p>
            <a:pPr marL="502920" indent="-457200">
              <a:buAutoNum type="arabicPeriod"/>
            </a:pPr>
            <a:endParaRPr lang="en-US" dirty="0"/>
          </a:p>
          <a:p>
            <a:pPr marL="502920" indent="-457200">
              <a:buAutoNum type="arabicPeriod"/>
            </a:pPr>
            <a:endParaRPr lang="en-US" dirty="0"/>
          </a:p>
          <a:p>
            <a:pPr marL="45720" indent="0">
              <a:buNone/>
            </a:pPr>
            <a:endParaRPr lang="en-US" dirty="0"/>
          </a:p>
          <a:p>
            <a:pPr marL="502920" indent="-457200">
              <a:buAutoNum type="arabicPeriod"/>
            </a:pPr>
            <a:endParaRPr lang="en-US" dirty="0"/>
          </a:p>
          <a:p>
            <a:pPr marL="45720" indent="0">
              <a:buNone/>
            </a:pPr>
            <a:endParaRPr lang="en-US" dirty="0"/>
          </a:p>
        </p:txBody>
      </p:sp>
      <p:sp>
        <p:nvSpPr>
          <p:cNvPr id="4" name="Slide Number Placeholder 3">
            <a:extLst>
              <a:ext uri="{FF2B5EF4-FFF2-40B4-BE49-F238E27FC236}">
                <a16:creationId xmlns:a16="http://schemas.microsoft.com/office/drawing/2014/main" id="{7ECFF6D4-FD88-4605-B787-3B7B06E33E69}"/>
              </a:ext>
            </a:extLst>
          </p:cNvPr>
          <p:cNvSpPr>
            <a:spLocks noGrp="1"/>
          </p:cNvSpPr>
          <p:nvPr>
            <p:ph type="sldNum" sz="quarter" idx="12"/>
          </p:nvPr>
        </p:nvSpPr>
        <p:spPr/>
        <p:txBody>
          <a:bodyPr/>
          <a:lstStyle/>
          <a:p>
            <a:fld id="{8FDBFFB2-86D9-4B8F-A59A-553A60B94BBE}" type="slidenum">
              <a:rPr lang="en-US" smtClean="0"/>
              <a:t>15</a:t>
            </a:fld>
            <a:endParaRPr lang="en-US" dirty="0"/>
          </a:p>
        </p:txBody>
      </p:sp>
    </p:spTree>
    <p:extLst>
      <p:ext uri="{BB962C8B-B14F-4D97-AF65-F5344CB8AC3E}">
        <p14:creationId xmlns:p14="http://schemas.microsoft.com/office/powerpoint/2010/main" val="21761662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623326" y="466908"/>
            <a:ext cx="8938758" cy="5421086"/>
          </a:xfrm>
        </p:spPr>
        <p:txBody>
          <a:bodyPr/>
          <a:lstStyle/>
          <a:p>
            <a:pPr marL="502920" indent="-457200">
              <a:buFont typeface="+mj-lt"/>
              <a:buAutoNum type="arabicPeriod" startAt="6"/>
            </a:pPr>
            <a:r>
              <a:rPr lang="en-US" dirty="0"/>
              <a:t>For the students with learning disabilities, whether there is such a discrepancy between achievement and ability that cannot be corrected without special education and related services;</a:t>
            </a:r>
          </a:p>
          <a:p>
            <a:pPr marL="502920" indent="-457200">
              <a:buFont typeface="+mj-lt"/>
              <a:buAutoNum type="arabicPeriod" startAt="6"/>
            </a:pPr>
            <a:r>
              <a:rPr lang="en-US" dirty="0"/>
              <a:t>A determination concerning the effects of environmental, cultural, or economic disadvantage, where appropriate; </a:t>
            </a:r>
          </a:p>
          <a:p>
            <a:pPr marL="502920" indent="-457200">
              <a:buFont typeface="+mj-lt"/>
              <a:buAutoNum type="arabicPeriod" startAt="6"/>
            </a:pPr>
            <a:r>
              <a:rPr lang="en-US" dirty="0"/>
              <a:t>The need for specialized services, materials, and equipment for students with low incidence disabilities; and</a:t>
            </a:r>
            <a:endParaRPr lang="es-MX" dirty="0"/>
          </a:p>
          <a:p>
            <a:pPr marL="502920" indent="-457200">
              <a:buFont typeface="+mj-lt"/>
              <a:buAutoNum type="arabicPeriod" startAt="6"/>
            </a:pPr>
            <a:r>
              <a:rPr lang="en-US" dirty="0"/>
              <a:t>Federal regulations make it clear that the evaluation must be “sufficiently comprehensive to identify all of the child’s special education services needed, whether or not commonly linked” to the disability category of the child [34 C.F.R. Sec 300.304(c)(6)]</a:t>
            </a:r>
          </a:p>
          <a:p>
            <a:pPr marL="502920" indent="-457200">
              <a:buFont typeface="+mj-lt"/>
              <a:buAutoNum type="arabicPeriod" startAt="6"/>
            </a:pPr>
            <a:endParaRPr lang="en-US" dirty="0"/>
          </a:p>
        </p:txBody>
      </p:sp>
      <p:sp>
        <p:nvSpPr>
          <p:cNvPr id="2" name="Slide Number Placeholder 1">
            <a:extLst>
              <a:ext uri="{FF2B5EF4-FFF2-40B4-BE49-F238E27FC236}">
                <a16:creationId xmlns:a16="http://schemas.microsoft.com/office/drawing/2014/main" id="{FB3E7DA8-1B14-4E4A-A4AC-6D55BA23490F}"/>
              </a:ext>
            </a:extLst>
          </p:cNvPr>
          <p:cNvSpPr>
            <a:spLocks noGrp="1"/>
          </p:cNvSpPr>
          <p:nvPr>
            <p:ph type="sldNum" sz="quarter" idx="12"/>
          </p:nvPr>
        </p:nvSpPr>
        <p:spPr/>
        <p:txBody>
          <a:bodyPr/>
          <a:lstStyle/>
          <a:p>
            <a:fld id="{8FDBFFB2-86D9-4B8F-A59A-553A60B94BBE}" type="slidenum">
              <a:rPr lang="en-US" smtClean="0"/>
              <a:t>16</a:t>
            </a:fld>
            <a:endParaRPr lang="en-US" dirty="0"/>
          </a:p>
        </p:txBody>
      </p:sp>
    </p:spTree>
    <p:extLst>
      <p:ext uri="{BB962C8B-B14F-4D97-AF65-F5344CB8AC3E}">
        <p14:creationId xmlns:p14="http://schemas.microsoft.com/office/powerpoint/2010/main" val="15900573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IEP EVALUATIONS</a:t>
            </a:r>
            <a:br>
              <a:rPr lang="en-US" dirty="0"/>
            </a:br>
            <a:r>
              <a:rPr lang="en-US" dirty="0"/>
              <a:t>The student must be assessed in all areas of suspected disability including, where appropriate:</a:t>
            </a:r>
          </a:p>
        </p:txBody>
      </p:sp>
      <p:sp>
        <p:nvSpPr>
          <p:cNvPr id="3" name="Content Placeholder 2"/>
          <p:cNvSpPr>
            <a:spLocks noGrp="1"/>
          </p:cNvSpPr>
          <p:nvPr>
            <p:ph idx="1"/>
          </p:nvPr>
        </p:nvSpPr>
        <p:spPr>
          <a:xfrm>
            <a:off x="2208213" y="1600200"/>
            <a:ext cx="9372600" cy="4800600"/>
          </a:xfrm>
        </p:spPr>
        <p:txBody>
          <a:bodyPr>
            <a:normAutofit fontScale="85000" lnSpcReduction="20000"/>
          </a:bodyPr>
          <a:lstStyle/>
          <a:p>
            <a:r>
              <a:rPr lang="en-US" dirty="0"/>
              <a:t>Health and development</a:t>
            </a:r>
          </a:p>
          <a:p>
            <a:r>
              <a:rPr lang="en-US" dirty="0"/>
              <a:t>Vision</a:t>
            </a:r>
          </a:p>
          <a:p>
            <a:r>
              <a:rPr lang="en-US" dirty="0"/>
              <a:t>Hearing</a:t>
            </a:r>
          </a:p>
          <a:p>
            <a:r>
              <a:rPr lang="en-US" dirty="0"/>
              <a:t>Motor Skills (gross and/or fine motor)</a:t>
            </a:r>
          </a:p>
          <a:p>
            <a:r>
              <a:rPr lang="en-US" dirty="0"/>
              <a:t>Speech and language</a:t>
            </a:r>
          </a:p>
          <a:p>
            <a:r>
              <a:rPr lang="en-US" dirty="0"/>
              <a:t>Cognitive (intellectual)</a:t>
            </a:r>
          </a:p>
          <a:p>
            <a:r>
              <a:rPr lang="en-US" dirty="0"/>
              <a:t>Academic Skills</a:t>
            </a:r>
          </a:p>
          <a:p>
            <a:r>
              <a:rPr lang="en-US" dirty="0"/>
              <a:t>Self Help/Adaptive Skills</a:t>
            </a:r>
          </a:p>
          <a:p>
            <a:r>
              <a:rPr lang="en-US" dirty="0"/>
              <a:t>Orientation and mobility</a:t>
            </a:r>
          </a:p>
          <a:p>
            <a:r>
              <a:rPr lang="en-US" dirty="0"/>
              <a:t>Social and emotional </a:t>
            </a:r>
          </a:p>
          <a:p>
            <a:r>
              <a:rPr lang="en-US" dirty="0"/>
              <a:t>Behavior</a:t>
            </a:r>
          </a:p>
          <a:p>
            <a:r>
              <a:rPr lang="en-US" dirty="0"/>
              <a:t>Transition (if the student is or will be over 16 years old within 1 year)</a:t>
            </a:r>
          </a:p>
        </p:txBody>
      </p:sp>
      <p:sp>
        <p:nvSpPr>
          <p:cNvPr id="4" name="Slide Number Placeholder 3">
            <a:extLst>
              <a:ext uri="{FF2B5EF4-FFF2-40B4-BE49-F238E27FC236}">
                <a16:creationId xmlns:a16="http://schemas.microsoft.com/office/drawing/2014/main" id="{14C9E06F-A880-4FE1-9873-CED1B1AFD5B9}"/>
              </a:ext>
            </a:extLst>
          </p:cNvPr>
          <p:cNvSpPr>
            <a:spLocks noGrp="1"/>
          </p:cNvSpPr>
          <p:nvPr>
            <p:ph type="sldNum" sz="quarter" idx="12"/>
          </p:nvPr>
        </p:nvSpPr>
        <p:spPr/>
        <p:txBody>
          <a:bodyPr/>
          <a:lstStyle/>
          <a:p>
            <a:fld id="{8FDBFFB2-86D9-4B8F-A59A-553A60B94BBE}" type="slidenum">
              <a:rPr lang="en-US" smtClean="0"/>
              <a:t>17</a:t>
            </a:fld>
            <a:endParaRPr lang="en-US" dirty="0"/>
          </a:p>
        </p:txBody>
      </p:sp>
    </p:spTree>
    <p:extLst>
      <p:ext uri="{BB962C8B-B14F-4D97-AF65-F5344CB8AC3E}">
        <p14:creationId xmlns:p14="http://schemas.microsoft.com/office/powerpoint/2010/main" val="30947262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Assessment Results</a:t>
            </a:r>
          </a:p>
        </p:txBody>
      </p:sp>
      <p:sp>
        <p:nvSpPr>
          <p:cNvPr id="3" name="Content Placeholder 2"/>
          <p:cNvSpPr>
            <a:spLocks noGrp="1"/>
          </p:cNvSpPr>
          <p:nvPr>
            <p:ph idx="1"/>
          </p:nvPr>
        </p:nvSpPr>
        <p:spPr/>
        <p:txBody>
          <a:bodyPr/>
          <a:lstStyle/>
          <a:p>
            <a:r>
              <a:rPr lang="en-US" dirty="0"/>
              <a:t>Generally, the District is required to convene an IEP Meeting to discuss the results of any assessment within 60 days after receiving the signed Assessment Plan (this does not include breaks from school for a week or longer)</a:t>
            </a:r>
          </a:p>
          <a:p>
            <a:endParaRPr lang="en-US" dirty="0"/>
          </a:p>
          <a:p>
            <a:r>
              <a:rPr lang="en-US" dirty="0"/>
              <a:t>The evaluator who conducted the assessment(s) should be present at the meeting to present the results of their evaluation </a:t>
            </a:r>
          </a:p>
        </p:txBody>
      </p:sp>
      <p:sp>
        <p:nvSpPr>
          <p:cNvPr id="4" name="Slide Number Placeholder 3">
            <a:extLst>
              <a:ext uri="{FF2B5EF4-FFF2-40B4-BE49-F238E27FC236}">
                <a16:creationId xmlns:a16="http://schemas.microsoft.com/office/drawing/2014/main" id="{EEF741DB-8040-4B0B-9326-C0B3365C4E60}"/>
              </a:ext>
            </a:extLst>
          </p:cNvPr>
          <p:cNvSpPr>
            <a:spLocks noGrp="1"/>
          </p:cNvSpPr>
          <p:nvPr>
            <p:ph type="sldNum" sz="quarter" idx="12"/>
          </p:nvPr>
        </p:nvSpPr>
        <p:spPr/>
        <p:txBody>
          <a:bodyPr/>
          <a:lstStyle/>
          <a:p>
            <a:fld id="{8FDBFFB2-86D9-4B8F-A59A-553A60B94BBE}" type="slidenum">
              <a:rPr lang="en-US" smtClean="0"/>
              <a:t>18</a:t>
            </a:fld>
            <a:endParaRPr lang="en-US" dirty="0"/>
          </a:p>
        </p:txBody>
      </p:sp>
    </p:spTree>
    <p:extLst>
      <p:ext uri="{BB962C8B-B14F-4D97-AF65-F5344CB8AC3E}">
        <p14:creationId xmlns:p14="http://schemas.microsoft.com/office/powerpoint/2010/main" val="25253409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9242" y="74140"/>
            <a:ext cx="9579018" cy="988541"/>
          </a:xfrm>
        </p:spPr>
        <p:txBody>
          <a:bodyPr anchor="ctr"/>
          <a:lstStyle/>
          <a:p>
            <a:pPr algn="ctr"/>
            <a:r>
              <a:rPr lang="en-US" dirty="0"/>
              <a:t>Right to an Independent Assessment (IEE)</a:t>
            </a:r>
            <a:endParaRPr lang="es-MX" dirty="0"/>
          </a:p>
        </p:txBody>
      </p:sp>
      <p:sp>
        <p:nvSpPr>
          <p:cNvPr id="3" name="Content Placeholder 2"/>
          <p:cNvSpPr>
            <a:spLocks noGrp="1"/>
          </p:cNvSpPr>
          <p:nvPr>
            <p:ph idx="1"/>
          </p:nvPr>
        </p:nvSpPr>
        <p:spPr>
          <a:xfrm>
            <a:off x="387648" y="1383957"/>
            <a:ext cx="10280351" cy="5139268"/>
          </a:xfrm>
        </p:spPr>
        <p:txBody>
          <a:bodyPr/>
          <a:lstStyle/>
          <a:p>
            <a:r>
              <a:rPr lang="en-US" dirty="0"/>
              <a:t>If the Parent disagrees with the results of an assessment conducted by the school district, the Parent has the right to ask for and obtain an independent educational assessment for their child from a person qualified to conduct the assessment at public expense.</a:t>
            </a:r>
          </a:p>
          <a:p>
            <a:pPr lvl="1"/>
            <a:r>
              <a:rPr lang="en-US" dirty="0"/>
              <a:t>Was the assessment sufficiently comprehensive?</a:t>
            </a:r>
          </a:p>
          <a:p>
            <a:pPr lvl="2"/>
            <a:r>
              <a:rPr lang="en-US" dirty="0"/>
              <a:t>Federal regulations state that the evaluation MUST be “sufficiently comprehensive to identify all of the child’s special education and related services needs, whether or not commonly linked to the disability category in which the child has been classified.” {34 C.F.R. Sec. 300.304(c)(6).}</a:t>
            </a:r>
          </a:p>
          <a:p>
            <a:pPr lvl="1"/>
            <a:r>
              <a:rPr lang="en-US" dirty="0"/>
              <a:t>Was it done with more than one test? </a:t>
            </a:r>
          </a:p>
          <a:p>
            <a:pPr lvl="1"/>
            <a:r>
              <a:rPr lang="en-US" dirty="0"/>
              <a:t>Was it conducted in the native language?</a:t>
            </a:r>
          </a:p>
          <a:p>
            <a:pPr lvl="1"/>
            <a:r>
              <a:rPr lang="en-US" dirty="0"/>
              <a:t>Did the testing include observations in all settings? (ie. on the playground, during lunch, etc.)  </a:t>
            </a:r>
          </a:p>
        </p:txBody>
      </p:sp>
      <p:sp>
        <p:nvSpPr>
          <p:cNvPr id="4" name="Slide Number Placeholder 3">
            <a:extLst>
              <a:ext uri="{FF2B5EF4-FFF2-40B4-BE49-F238E27FC236}">
                <a16:creationId xmlns:a16="http://schemas.microsoft.com/office/drawing/2014/main" id="{2848B9A3-4E5E-4122-B059-149ABB064C93}"/>
              </a:ext>
            </a:extLst>
          </p:cNvPr>
          <p:cNvSpPr>
            <a:spLocks noGrp="1"/>
          </p:cNvSpPr>
          <p:nvPr>
            <p:ph type="sldNum" sz="quarter" idx="12"/>
          </p:nvPr>
        </p:nvSpPr>
        <p:spPr/>
        <p:txBody>
          <a:bodyPr/>
          <a:lstStyle/>
          <a:p>
            <a:fld id="{8FDBFFB2-86D9-4B8F-A59A-553A60B94BBE}" type="slidenum">
              <a:rPr lang="en-US" smtClean="0"/>
              <a:t>19</a:t>
            </a:fld>
            <a:endParaRPr lang="en-US" dirty="0"/>
          </a:p>
        </p:txBody>
      </p:sp>
    </p:spTree>
    <p:extLst>
      <p:ext uri="{BB962C8B-B14F-4D97-AF65-F5344CB8AC3E}">
        <p14:creationId xmlns:p14="http://schemas.microsoft.com/office/powerpoint/2010/main" val="25383424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5082" y="304800"/>
            <a:ext cx="10585731" cy="1295400"/>
          </a:xfrm>
        </p:spPr>
        <p:txBody>
          <a:bodyPr>
            <a:normAutofit fontScale="90000"/>
          </a:bodyPr>
          <a:lstStyle/>
          <a:p>
            <a:r>
              <a:rPr lang="en-US" dirty="0"/>
              <a:t>What is Special Education? </a:t>
            </a:r>
            <a:br>
              <a:rPr lang="en-US" dirty="0"/>
            </a:br>
            <a:r>
              <a:rPr lang="en-US" dirty="0"/>
              <a:t>Individualized supports &amp; services as defined under the Individuals with Disabilities Education Act (IDEA)</a:t>
            </a:r>
          </a:p>
        </p:txBody>
      </p:sp>
      <p:sp>
        <p:nvSpPr>
          <p:cNvPr id="3" name="Content Placeholder 2"/>
          <p:cNvSpPr>
            <a:spLocks noGrp="1"/>
          </p:cNvSpPr>
          <p:nvPr>
            <p:ph idx="1"/>
          </p:nvPr>
        </p:nvSpPr>
        <p:spPr/>
        <p:txBody>
          <a:bodyPr/>
          <a:lstStyle/>
          <a:p>
            <a:endParaRPr lang="en-US" dirty="0"/>
          </a:p>
          <a:p>
            <a:endParaRPr lang="en-US" dirty="0"/>
          </a:p>
          <a:p>
            <a:r>
              <a:rPr lang="en-US" dirty="0"/>
              <a:t>IDEA is the federal law that requires school districts to provide a free appropriate public education to children who are eligible.  The term is FAPE. (20 U.S.C. § 1400(d); Ed. Code, § 56000.)</a:t>
            </a:r>
          </a:p>
          <a:p>
            <a:r>
              <a:rPr lang="en-US" u="sng" dirty="0"/>
              <a:t>A FAPE</a:t>
            </a:r>
            <a:r>
              <a:rPr lang="en-US" dirty="0"/>
              <a:t> means special education and related services that are available to the student at no charge to the parent or guardian, meet state educational standards, and conform to the Student’s IEP. (20 U.S.C. § 1401(a)(9).)</a:t>
            </a:r>
          </a:p>
          <a:p>
            <a:r>
              <a:rPr lang="en-US" dirty="0"/>
              <a:t>Special education is defined as specially designed instruction to meet the unique needs of students with disabilities. (20 U.S.C. § 1401(a)(29).)</a:t>
            </a:r>
          </a:p>
          <a:p>
            <a:endParaRPr lang="en-US" dirty="0"/>
          </a:p>
        </p:txBody>
      </p:sp>
      <p:sp>
        <p:nvSpPr>
          <p:cNvPr id="4" name="Slide Number Placeholder 3">
            <a:extLst>
              <a:ext uri="{FF2B5EF4-FFF2-40B4-BE49-F238E27FC236}">
                <a16:creationId xmlns:a16="http://schemas.microsoft.com/office/drawing/2014/main" id="{8FCA7CE8-70A6-4FD6-858E-7397EEF171A3}"/>
              </a:ext>
            </a:extLst>
          </p:cNvPr>
          <p:cNvSpPr>
            <a:spLocks noGrp="1"/>
          </p:cNvSpPr>
          <p:nvPr>
            <p:ph type="sldNum" sz="quarter" idx="12"/>
          </p:nvPr>
        </p:nvSpPr>
        <p:spPr/>
        <p:txBody>
          <a:bodyPr/>
          <a:lstStyle/>
          <a:p>
            <a:fld id="{8FDBFFB2-86D9-4B8F-A59A-553A60B94BBE}" type="slidenum">
              <a:rPr lang="en-US" smtClean="0"/>
              <a:t>2</a:t>
            </a:fld>
            <a:endParaRPr lang="en-US" dirty="0"/>
          </a:p>
        </p:txBody>
      </p:sp>
    </p:spTree>
    <p:extLst>
      <p:ext uri="{BB962C8B-B14F-4D97-AF65-F5344CB8AC3E}">
        <p14:creationId xmlns:p14="http://schemas.microsoft.com/office/powerpoint/2010/main" val="28118985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82138" y="803190"/>
            <a:ext cx="8632782" cy="5562600"/>
          </a:xfrm>
        </p:spPr>
        <p:txBody>
          <a:bodyPr/>
          <a:lstStyle/>
          <a:p>
            <a:r>
              <a:rPr lang="en-US" dirty="0"/>
              <a:t>Does the Parent have to allow the district a second chance to do their comprehensive testing?</a:t>
            </a:r>
          </a:p>
          <a:p>
            <a:pPr marL="45720" indent="0">
              <a:buNone/>
            </a:pPr>
            <a:r>
              <a:rPr lang="en-US" dirty="0"/>
              <a:t>	[Letter to Baus, 65 IDELR 81 (February 23, 2015).] </a:t>
            </a:r>
          </a:p>
          <a:p>
            <a:pPr marL="365760" lvl="1" indent="0">
              <a:buNone/>
            </a:pPr>
            <a:r>
              <a:rPr lang="en-US" i="1" dirty="0"/>
              <a:t>“When an evaluation is conducted in accordance with 34 CFR §§300.304 through 300.311 and a parent disagrees with the evaluation because a child was not assessed in a particular area, the parent has the right to request an IEE to assess the child in that area to determine 	whether the child has a disability and the nature and extent of the special education and related services that child needs. Under 34 CFR §300.502(b)(2), if a parent requests an IEE at public expense, the public agency must, without unnecessary delay, either: (i) initiate a hearing under 34 CFR §300.507 to show that its evaluation is appropriate; or (ii) ensure that an IEE is provided at public expense, unless the agency demonstrates in a hearing under 34 CFR §300.507 that the evaluation obtained by the parent did not meet agency criteria.”</a:t>
            </a:r>
            <a:endParaRPr lang="es-MX" i="1" dirty="0"/>
          </a:p>
        </p:txBody>
      </p:sp>
      <p:sp>
        <p:nvSpPr>
          <p:cNvPr id="2" name="Slide Number Placeholder 1">
            <a:extLst>
              <a:ext uri="{FF2B5EF4-FFF2-40B4-BE49-F238E27FC236}">
                <a16:creationId xmlns:a16="http://schemas.microsoft.com/office/drawing/2014/main" id="{D01D36DE-9C30-4CF4-8204-45F73F9632E2}"/>
              </a:ext>
            </a:extLst>
          </p:cNvPr>
          <p:cNvSpPr>
            <a:spLocks noGrp="1"/>
          </p:cNvSpPr>
          <p:nvPr>
            <p:ph type="sldNum" sz="quarter" idx="12"/>
          </p:nvPr>
        </p:nvSpPr>
        <p:spPr/>
        <p:txBody>
          <a:bodyPr/>
          <a:lstStyle/>
          <a:p>
            <a:fld id="{8FDBFFB2-86D9-4B8F-A59A-553A60B94BBE}" type="slidenum">
              <a:rPr lang="en-US" smtClean="0"/>
              <a:t>20</a:t>
            </a:fld>
            <a:endParaRPr lang="en-US" dirty="0"/>
          </a:p>
        </p:txBody>
      </p:sp>
    </p:spTree>
    <p:extLst>
      <p:ext uri="{BB962C8B-B14F-4D97-AF65-F5344CB8AC3E}">
        <p14:creationId xmlns:p14="http://schemas.microsoft.com/office/powerpoint/2010/main" val="9816956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2008" y="82378"/>
            <a:ext cx="9372600" cy="1200416"/>
          </a:xfrm>
        </p:spPr>
        <p:txBody>
          <a:bodyPr/>
          <a:lstStyle/>
          <a:p>
            <a:pPr algn="ctr"/>
            <a:r>
              <a:rPr lang="en-US" dirty="0"/>
              <a:t>Questions</a:t>
            </a:r>
            <a:br>
              <a:rPr lang="en-US" dirty="0"/>
            </a:br>
            <a:endParaRPr lang="en-US" dirty="0"/>
          </a:p>
        </p:txBody>
      </p:sp>
      <p:sp>
        <p:nvSpPr>
          <p:cNvPr id="3" name="Content Placeholder 2"/>
          <p:cNvSpPr>
            <a:spLocks noGrp="1"/>
          </p:cNvSpPr>
          <p:nvPr>
            <p:ph idx="1"/>
          </p:nvPr>
        </p:nvSpPr>
        <p:spPr>
          <a:xfrm>
            <a:off x="1375718" y="568412"/>
            <a:ext cx="9620208" cy="4784124"/>
          </a:xfrm>
        </p:spPr>
        <p:txBody>
          <a:bodyPr>
            <a:normAutofit fontScale="77500" lnSpcReduction="20000"/>
          </a:bodyPr>
          <a:lstStyle/>
          <a:p>
            <a:pPr marL="45720" indent="0" algn="ctr">
              <a:buNone/>
            </a:pPr>
            <a:endParaRPr lang="en-US" dirty="0"/>
          </a:p>
          <a:p>
            <a:r>
              <a:rPr lang="en-US" sz="2200" dirty="0"/>
              <a:t>Does the Parent have to give the district a reason for requesting an IEE?</a:t>
            </a:r>
          </a:p>
          <a:p>
            <a:r>
              <a:rPr lang="en-US" sz="2200" dirty="0"/>
              <a:t>Does the Parent have to use a provider from the list the district provides them?</a:t>
            </a:r>
          </a:p>
          <a:p>
            <a:r>
              <a:rPr lang="en-US" sz="2200" dirty="0"/>
              <a:t>How long does the Parent have to wait until they get the requested IEE?</a:t>
            </a:r>
          </a:p>
          <a:p>
            <a:r>
              <a:rPr lang="en-US" sz="2200" dirty="0"/>
              <a:t>What can the Parent do if they ignore their IEE request?</a:t>
            </a:r>
          </a:p>
          <a:p>
            <a:r>
              <a:rPr lang="en-US" sz="2200" dirty="0"/>
              <a:t>What are the district’s options when the Parent requests an IEE?</a:t>
            </a:r>
          </a:p>
          <a:p>
            <a:pPr marL="45720" indent="0">
              <a:buNone/>
            </a:pPr>
            <a:r>
              <a:rPr lang="en-US" sz="2200" dirty="0"/>
              <a:t>  ANSWER:</a:t>
            </a:r>
          </a:p>
          <a:p>
            <a:r>
              <a:rPr lang="en-US" sz="2200" dirty="0"/>
              <a:t>When a parent requests an IEE at public expense, the school district must, without unnecessary delay, either:</a:t>
            </a:r>
          </a:p>
          <a:p>
            <a:pPr lvl="1"/>
            <a:r>
              <a:rPr lang="en-US" dirty="0"/>
              <a:t>ensure that an IEE is provided at public expense, </a:t>
            </a:r>
            <a:r>
              <a:rPr lang="en-US" b="1" dirty="0"/>
              <a:t>OR</a:t>
            </a:r>
          </a:p>
          <a:p>
            <a:pPr lvl="1"/>
            <a:r>
              <a:rPr lang="en-US" dirty="0"/>
              <a:t>request a due process hearing if the district believes their assessment was appropriate and disagrees that an IEE is necessary. </a:t>
            </a:r>
          </a:p>
          <a:p>
            <a:r>
              <a:rPr lang="en-US" dirty="0"/>
              <a:t>The school district also has the right to establish the standards or criteria (including cost and location) for IEEs at public expense</a:t>
            </a:r>
            <a:endParaRPr lang="es-MX" dirty="0"/>
          </a:p>
        </p:txBody>
      </p:sp>
      <p:sp>
        <p:nvSpPr>
          <p:cNvPr id="4" name="Slide Number Placeholder 3">
            <a:extLst>
              <a:ext uri="{FF2B5EF4-FFF2-40B4-BE49-F238E27FC236}">
                <a16:creationId xmlns:a16="http://schemas.microsoft.com/office/drawing/2014/main" id="{DF74A41E-9358-47F9-929B-BCBC98EB7420}"/>
              </a:ext>
            </a:extLst>
          </p:cNvPr>
          <p:cNvSpPr>
            <a:spLocks noGrp="1"/>
          </p:cNvSpPr>
          <p:nvPr>
            <p:ph type="sldNum" sz="quarter" idx="12"/>
          </p:nvPr>
        </p:nvSpPr>
        <p:spPr/>
        <p:txBody>
          <a:bodyPr/>
          <a:lstStyle/>
          <a:p>
            <a:fld id="{8FDBFFB2-86D9-4B8F-A59A-553A60B94BBE}" type="slidenum">
              <a:rPr lang="en-US" smtClean="0"/>
              <a:t>21</a:t>
            </a:fld>
            <a:endParaRPr lang="en-US" dirty="0"/>
          </a:p>
        </p:txBody>
      </p:sp>
    </p:spTree>
    <p:extLst>
      <p:ext uri="{BB962C8B-B14F-4D97-AF65-F5344CB8AC3E}">
        <p14:creationId xmlns:p14="http://schemas.microsoft.com/office/powerpoint/2010/main" val="27461821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Questions Continued…</a:t>
            </a:r>
            <a:br>
              <a:rPr lang="en-US" dirty="0"/>
            </a:br>
            <a:endParaRPr lang="en-US" dirty="0"/>
          </a:p>
        </p:txBody>
      </p:sp>
      <p:sp>
        <p:nvSpPr>
          <p:cNvPr id="3" name="Content Placeholder 2"/>
          <p:cNvSpPr>
            <a:spLocks noGrp="1"/>
          </p:cNvSpPr>
          <p:nvPr>
            <p:ph idx="1"/>
          </p:nvPr>
        </p:nvSpPr>
        <p:spPr>
          <a:xfrm>
            <a:off x="2092411" y="1309816"/>
            <a:ext cx="9488402" cy="4405184"/>
          </a:xfrm>
        </p:spPr>
        <p:txBody>
          <a:bodyPr>
            <a:normAutofit/>
          </a:bodyPr>
          <a:lstStyle/>
          <a:p>
            <a:r>
              <a:rPr lang="en-US" sz="1800" dirty="0"/>
              <a:t>What does the Parent do if they ignore their request and they do not file for due process to defend their assessment?</a:t>
            </a:r>
          </a:p>
          <a:p>
            <a:pPr marL="45720" indent="0">
              <a:buNone/>
            </a:pPr>
            <a:r>
              <a:rPr lang="en-US" sz="1800" dirty="0"/>
              <a:t>	Answer:</a:t>
            </a:r>
          </a:p>
          <a:p>
            <a:pPr marL="685800" lvl="2" indent="0">
              <a:buNone/>
            </a:pPr>
            <a:r>
              <a:rPr lang="en-US" sz="1800" dirty="0"/>
              <a:t>	If the district has not responded within a “reasonable” amount of time to 	the Parent’s IEE request, the Parent can:</a:t>
            </a:r>
          </a:p>
          <a:p>
            <a:pPr lvl="3">
              <a:buFont typeface="Wingdings" panose="05000000000000000000" pitchFamily="2" charset="2"/>
              <a:buChar char="Ø"/>
            </a:pPr>
            <a:r>
              <a:rPr lang="en-US" sz="1800" dirty="0"/>
              <a:t>Provide a 10-day notice of their intent to fund the IEE themselves and will seek reimbursement </a:t>
            </a:r>
          </a:p>
          <a:p>
            <a:pPr marL="45720" indent="0">
              <a:buNone/>
            </a:pPr>
            <a:r>
              <a:rPr lang="en-US" sz="1800" dirty="0"/>
              <a:t>		AND/OR</a:t>
            </a:r>
          </a:p>
          <a:p>
            <a:pPr lvl="3">
              <a:buFont typeface="Wingdings" panose="05000000000000000000" pitchFamily="2" charset="2"/>
              <a:buChar char="Ø"/>
            </a:pPr>
            <a:r>
              <a:rPr lang="en-US" sz="1800" dirty="0"/>
              <a:t>File a compliance complaint with the California Department of Education. </a:t>
            </a:r>
            <a:r>
              <a:rPr lang="en-US" sz="1800" dirty="0">
                <a:hlinkClick r:id="rId2"/>
              </a:rPr>
              <a:t>http://www.cde.ca.gov/sp/se/qa/cmplntproc.asp</a:t>
            </a:r>
            <a:endParaRPr lang="en-US" sz="1800" dirty="0"/>
          </a:p>
          <a:p>
            <a:pPr marL="45720" indent="0">
              <a:buNone/>
            </a:pPr>
            <a:endParaRPr lang="en-US" dirty="0"/>
          </a:p>
          <a:p>
            <a:pPr marL="45720" indent="0">
              <a:buNone/>
            </a:pPr>
            <a:r>
              <a:rPr lang="en-US" dirty="0"/>
              <a:t>	</a:t>
            </a:r>
          </a:p>
          <a:p>
            <a:pPr marL="45720" indent="0">
              <a:buNone/>
            </a:pPr>
            <a:endParaRPr lang="es-MX" dirty="0"/>
          </a:p>
        </p:txBody>
      </p:sp>
      <p:sp>
        <p:nvSpPr>
          <p:cNvPr id="4" name="Slide Number Placeholder 3">
            <a:extLst>
              <a:ext uri="{FF2B5EF4-FFF2-40B4-BE49-F238E27FC236}">
                <a16:creationId xmlns:a16="http://schemas.microsoft.com/office/drawing/2014/main" id="{B6400E1A-0644-4E4D-B5FE-E56C65600B97}"/>
              </a:ext>
            </a:extLst>
          </p:cNvPr>
          <p:cNvSpPr>
            <a:spLocks noGrp="1"/>
          </p:cNvSpPr>
          <p:nvPr>
            <p:ph type="sldNum" sz="quarter" idx="12"/>
          </p:nvPr>
        </p:nvSpPr>
        <p:spPr/>
        <p:txBody>
          <a:bodyPr/>
          <a:lstStyle/>
          <a:p>
            <a:fld id="{8FDBFFB2-86D9-4B8F-A59A-553A60B94BBE}" type="slidenum">
              <a:rPr lang="en-US" smtClean="0"/>
              <a:t>22</a:t>
            </a:fld>
            <a:endParaRPr lang="en-US" dirty="0"/>
          </a:p>
        </p:txBody>
      </p:sp>
    </p:spTree>
    <p:extLst>
      <p:ext uri="{BB962C8B-B14F-4D97-AF65-F5344CB8AC3E}">
        <p14:creationId xmlns:p14="http://schemas.microsoft.com/office/powerpoint/2010/main" val="17873511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6205" y="98854"/>
            <a:ext cx="10509894" cy="1200416"/>
          </a:xfrm>
        </p:spPr>
        <p:txBody>
          <a:bodyPr anchor="t"/>
          <a:lstStyle/>
          <a:p>
            <a:pPr algn="ctr"/>
            <a:r>
              <a:rPr lang="en-US" dirty="0"/>
              <a:t>Parent’s Right to Access their Child’s Educational Record(s) </a:t>
            </a:r>
            <a:endParaRPr lang="es-MX" dirty="0"/>
          </a:p>
        </p:txBody>
      </p:sp>
      <p:sp>
        <p:nvSpPr>
          <p:cNvPr id="3" name="Content Placeholder 2"/>
          <p:cNvSpPr>
            <a:spLocks noGrp="1"/>
          </p:cNvSpPr>
          <p:nvPr>
            <p:ph idx="1"/>
          </p:nvPr>
        </p:nvSpPr>
        <p:spPr>
          <a:xfrm>
            <a:off x="799542" y="1040026"/>
            <a:ext cx="10346251" cy="4833257"/>
          </a:xfrm>
        </p:spPr>
        <p:txBody>
          <a:bodyPr numCol="2">
            <a:normAutofit/>
          </a:bodyPr>
          <a:lstStyle/>
          <a:p>
            <a:r>
              <a:rPr lang="en-US" dirty="0"/>
              <a:t>The Parent has the right to inspect, review or receive copies of all of their child’s educational records without unnecessary delay, including prior to a meeting about their child’s IEP or before a due process hearing.</a:t>
            </a:r>
          </a:p>
          <a:p>
            <a:r>
              <a:rPr lang="en-US" dirty="0"/>
              <a:t>The school district must provide the Parent access to records and copies, if requested, within (5) business days after the request has been made orally or in writing.  (Education Code Sections 49069 and 56504)</a:t>
            </a:r>
          </a:p>
          <a:p>
            <a:r>
              <a:rPr lang="en-US" dirty="0"/>
              <a:t>It is highly recommended that the requests be made in writing.  </a:t>
            </a:r>
          </a:p>
          <a:p>
            <a:r>
              <a:rPr lang="en-US" dirty="0"/>
              <a:t>If parents are unable to pay for the copies the Parent can request that the charges be waived. Records must be provided regardless of the ability to pay. </a:t>
            </a:r>
          </a:p>
          <a:p>
            <a:r>
              <a:rPr lang="en-US" dirty="0"/>
              <a:t>Educational records include, but are not limited to:</a:t>
            </a:r>
          </a:p>
          <a:p>
            <a:pPr lvl="1"/>
            <a:r>
              <a:rPr lang="en-US" dirty="0"/>
              <a:t>reports cards</a:t>
            </a:r>
          </a:p>
          <a:p>
            <a:pPr lvl="1"/>
            <a:r>
              <a:rPr lang="en-US" dirty="0"/>
              <a:t>assessment reports</a:t>
            </a:r>
          </a:p>
          <a:p>
            <a:pPr lvl="1"/>
            <a:r>
              <a:rPr lang="en-US" dirty="0"/>
              <a:t>testing protocols</a:t>
            </a:r>
          </a:p>
          <a:p>
            <a:pPr lvl="1"/>
            <a:r>
              <a:rPr lang="en-US" dirty="0"/>
              <a:t>IEPs</a:t>
            </a:r>
          </a:p>
          <a:p>
            <a:pPr lvl="1"/>
            <a:r>
              <a:rPr lang="en-US" dirty="0"/>
              <a:t>attendance records</a:t>
            </a:r>
          </a:p>
          <a:p>
            <a:pPr lvl="1"/>
            <a:r>
              <a:rPr lang="en-US" dirty="0"/>
              <a:t>disciplinary reports</a:t>
            </a:r>
          </a:p>
          <a:p>
            <a:pPr lvl="1"/>
            <a:r>
              <a:rPr lang="en-US" dirty="0"/>
              <a:t>service logs</a:t>
            </a:r>
          </a:p>
        </p:txBody>
      </p:sp>
      <p:sp>
        <p:nvSpPr>
          <p:cNvPr id="4" name="Slide Number Placeholder 3">
            <a:extLst>
              <a:ext uri="{FF2B5EF4-FFF2-40B4-BE49-F238E27FC236}">
                <a16:creationId xmlns:a16="http://schemas.microsoft.com/office/drawing/2014/main" id="{DB841311-8714-4FFF-A9BB-2D2C5BF01DA3}"/>
              </a:ext>
            </a:extLst>
          </p:cNvPr>
          <p:cNvSpPr>
            <a:spLocks noGrp="1"/>
          </p:cNvSpPr>
          <p:nvPr>
            <p:ph type="sldNum" sz="quarter" idx="12"/>
          </p:nvPr>
        </p:nvSpPr>
        <p:spPr/>
        <p:txBody>
          <a:bodyPr/>
          <a:lstStyle/>
          <a:p>
            <a:fld id="{8FDBFFB2-86D9-4B8F-A59A-553A60B94BBE}" type="slidenum">
              <a:rPr lang="en-US" smtClean="0"/>
              <a:t>23</a:t>
            </a:fld>
            <a:endParaRPr lang="en-US" dirty="0"/>
          </a:p>
        </p:txBody>
      </p:sp>
    </p:spTree>
    <p:extLst>
      <p:ext uri="{BB962C8B-B14F-4D97-AF65-F5344CB8AC3E}">
        <p14:creationId xmlns:p14="http://schemas.microsoft.com/office/powerpoint/2010/main" val="12343937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635" y="0"/>
            <a:ext cx="9372600" cy="1200416"/>
          </a:xfrm>
        </p:spPr>
        <p:txBody>
          <a:bodyPr anchor="ctr"/>
          <a:lstStyle/>
          <a:p>
            <a:pPr algn="ctr"/>
            <a:r>
              <a:rPr lang="en-US" dirty="0"/>
              <a:t> Prior to the IEP Meeting</a:t>
            </a:r>
            <a:br>
              <a:rPr lang="en-US" dirty="0"/>
            </a:br>
            <a:r>
              <a:rPr lang="en-US" dirty="0"/>
              <a:t>the Parent Should</a:t>
            </a:r>
            <a:endParaRPr lang="es-MX" dirty="0"/>
          </a:p>
        </p:txBody>
      </p:sp>
      <p:sp>
        <p:nvSpPr>
          <p:cNvPr id="3" name="Content Placeholder 2"/>
          <p:cNvSpPr>
            <a:spLocks noGrp="1"/>
          </p:cNvSpPr>
          <p:nvPr>
            <p:ph idx="1"/>
          </p:nvPr>
        </p:nvSpPr>
        <p:spPr>
          <a:xfrm>
            <a:off x="700689" y="1200416"/>
            <a:ext cx="9372600" cy="4114800"/>
          </a:xfrm>
        </p:spPr>
        <p:txBody>
          <a:bodyPr>
            <a:normAutofit/>
          </a:bodyPr>
          <a:lstStyle/>
          <a:p>
            <a:r>
              <a:rPr lang="en-US" dirty="0"/>
              <a:t>Prepare a folder, binder, or notebook with all the educational documents of their child (include work samples, progress reports, and report cards)</a:t>
            </a:r>
          </a:p>
          <a:p>
            <a:r>
              <a:rPr lang="en-US" dirty="0"/>
              <a:t>Request a copy of the assessments, progress on prior goals, and draft goals that will be reviewed</a:t>
            </a:r>
          </a:p>
          <a:p>
            <a:r>
              <a:rPr lang="en-US" dirty="0">
                <a:solidFill>
                  <a:srgbClr val="C00000"/>
                </a:solidFill>
              </a:rPr>
              <a:t>Notify the District in writing that they intend to audio record the IEP meeting at least 24 hours prior to the meeting</a:t>
            </a:r>
          </a:p>
          <a:p>
            <a:r>
              <a:rPr lang="en-US" dirty="0"/>
              <a:t>Ensure they have copies of all progress reports of all prior goals.</a:t>
            </a:r>
          </a:p>
          <a:p>
            <a:pPr lvl="1"/>
            <a:r>
              <a:rPr lang="en-US" dirty="0"/>
              <a:t>This should be provided, at a minimum when report cards are distributed</a:t>
            </a:r>
          </a:p>
          <a:p>
            <a:r>
              <a:rPr lang="en-US" dirty="0"/>
              <a:t>Make a short list of their concerns (list major concerns first)</a:t>
            </a:r>
            <a:endParaRPr lang="es-MX" dirty="0"/>
          </a:p>
          <a:p>
            <a:endParaRPr lang="en-US" dirty="0"/>
          </a:p>
        </p:txBody>
      </p:sp>
      <p:sp>
        <p:nvSpPr>
          <p:cNvPr id="4" name="Slide Number Placeholder 3">
            <a:extLst>
              <a:ext uri="{FF2B5EF4-FFF2-40B4-BE49-F238E27FC236}">
                <a16:creationId xmlns:a16="http://schemas.microsoft.com/office/drawing/2014/main" id="{03D499AF-960D-47AF-84A4-A5C7A765B05B}"/>
              </a:ext>
            </a:extLst>
          </p:cNvPr>
          <p:cNvSpPr>
            <a:spLocks noGrp="1"/>
          </p:cNvSpPr>
          <p:nvPr>
            <p:ph type="sldNum" sz="quarter" idx="12"/>
          </p:nvPr>
        </p:nvSpPr>
        <p:spPr/>
        <p:txBody>
          <a:bodyPr/>
          <a:lstStyle/>
          <a:p>
            <a:fld id="{8FDBFFB2-86D9-4B8F-A59A-553A60B94BBE}" type="slidenum">
              <a:rPr lang="en-US" smtClean="0"/>
              <a:t>24</a:t>
            </a:fld>
            <a:endParaRPr lang="en-US" dirty="0"/>
          </a:p>
        </p:txBody>
      </p:sp>
    </p:spTree>
    <p:extLst>
      <p:ext uri="{BB962C8B-B14F-4D97-AF65-F5344CB8AC3E}">
        <p14:creationId xmlns:p14="http://schemas.microsoft.com/office/powerpoint/2010/main" val="27640612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46421" y="313039"/>
            <a:ext cx="9587256" cy="5058032"/>
          </a:xfrm>
        </p:spPr>
        <p:txBody>
          <a:bodyPr>
            <a:normAutofit/>
          </a:bodyPr>
          <a:lstStyle/>
          <a:p>
            <a:pPr marL="45720" indent="0">
              <a:buNone/>
            </a:pPr>
            <a:endParaRPr lang="en-US" dirty="0"/>
          </a:p>
          <a:p>
            <a:r>
              <a:rPr lang="en-US" dirty="0"/>
              <a:t>Upon receipt of the IEP notice, ensure sufficient time is allotted to discuss all issues and if not request more time</a:t>
            </a:r>
          </a:p>
          <a:p>
            <a:r>
              <a:rPr lang="en-US" dirty="0"/>
              <a:t>Ensure all IEP members are present. </a:t>
            </a:r>
          </a:p>
          <a:p>
            <a:pPr lvl="1"/>
            <a:r>
              <a:rPr lang="en-US" dirty="0"/>
              <a:t>Excusals or early dismissals must be approved by Parent. </a:t>
            </a:r>
          </a:p>
          <a:p>
            <a:pPr lvl="1"/>
            <a:r>
              <a:rPr lang="en-US" dirty="0"/>
              <a:t>Do NOT waive the presence of an essential team member.</a:t>
            </a:r>
          </a:p>
          <a:p>
            <a:r>
              <a:rPr lang="en-US" dirty="0"/>
              <a:t>If the IEP meeting is not convened within legal required timelines, the Parent should NOT sign the extension of time  </a:t>
            </a:r>
          </a:p>
          <a:p>
            <a:r>
              <a:rPr lang="en-US" dirty="0"/>
              <a:t>If desired, request an agenda to ensure areas of need are discussed and members are present</a:t>
            </a:r>
          </a:p>
          <a:p>
            <a:r>
              <a:rPr lang="en-US" dirty="0"/>
              <a:t>Understand your child’s disability and learning style.  Learning style can be an area to assess</a:t>
            </a:r>
          </a:p>
        </p:txBody>
      </p:sp>
      <p:sp>
        <p:nvSpPr>
          <p:cNvPr id="2" name="Slide Number Placeholder 1">
            <a:extLst>
              <a:ext uri="{FF2B5EF4-FFF2-40B4-BE49-F238E27FC236}">
                <a16:creationId xmlns:a16="http://schemas.microsoft.com/office/drawing/2014/main" id="{963AC1B6-B307-4D97-BDD8-ECF6815993DC}"/>
              </a:ext>
            </a:extLst>
          </p:cNvPr>
          <p:cNvSpPr>
            <a:spLocks noGrp="1"/>
          </p:cNvSpPr>
          <p:nvPr>
            <p:ph type="sldNum" sz="quarter" idx="12"/>
          </p:nvPr>
        </p:nvSpPr>
        <p:spPr/>
        <p:txBody>
          <a:bodyPr/>
          <a:lstStyle/>
          <a:p>
            <a:fld id="{8FDBFFB2-86D9-4B8F-A59A-553A60B94BBE}" type="slidenum">
              <a:rPr lang="en-US" smtClean="0"/>
              <a:t>25</a:t>
            </a:fld>
            <a:endParaRPr lang="en-US" dirty="0"/>
          </a:p>
        </p:txBody>
      </p:sp>
    </p:spTree>
    <p:extLst>
      <p:ext uri="{BB962C8B-B14F-4D97-AF65-F5344CB8AC3E}">
        <p14:creationId xmlns:p14="http://schemas.microsoft.com/office/powerpoint/2010/main" val="41024083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7394" y="354228"/>
            <a:ext cx="9183602" cy="626076"/>
          </a:xfrm>
        </p:spPr>
        <p:txBody>
          <a:bodyPr>
            <a:normAutofit fontScale="90000"/>
          </a:bodyPr>
          <a:lstStyle/>
          <a:p>
            <a:pPr algn="ctr"/>
            <a:r>
              <a:rPr lang="en-US" dirty="0"/>
              <a:t>The Meeting</a:t>
            </a:r>
            <a:br>
              <a:rPr lang="en-US" dirty="0"/>
            </a:br>
            <a:r>
              <a:rPr lang="en-US" dirty="0"/>
              <a:t>the Parent Should</a:t>
            </a:r>
            <a:endParaRPr lang="es-MX" dirty="0"/>
          </a:p>
        </p:txBody>
      </p:sp>
      <p:sp>
        <p:nvSpPr>
          <p:cNvPr id="3" name="Content Placeholder 2"/>
          <p:cNvSpPr>
            <a:spLocks noGrp="1"/>
          </p:cNvSpPr>
          <p:nvPr>
            <p:ph idx="1"/>
          </p:nvPr>
        </p:nvSpPr>
        <p:spPr>
          <a:xfrm>
            <a:off x="950676" y="1293341"/>
            <a:ext cx="9457037" cy="4720280"/>
          </a:xfrm>
        </p:spPr>
        <p:txBody>
          <a:bodyPr numCol="2" spcCol="457200">
            <a:normAutofit fontScale="55000" lnSpcReduction="20000"/>
          </a:bodyPr>
          <a:lstStyle/>
          <a:p>
            <a:r>
              <a:rPr lang="es-MX" sz="2900" dirty="0"/>
              <a:t>Understand the role of each participant</a:t>
            </a:r>
          </a:p>
          <a:p>
            <a:r>
              <a:rPr lang="es-MX" sz="2900" dirty="0"/>
              <a:t>Take notes</a:t>
            </a:r>
          </a:p>
          <a:p>
            <a:r>
              <a:rPr lang="es-MX" sz="2900" dirty="0"/>
              <a:t>Student input &amp; participation, if appropriate</a:t>
            </a:r>
          </a:p>
          <a:p>
            <a:r>
              <a:rPr lang="es-MX" sz="2900" dirty="0"/>
              <a:t>Is everyone at the meeting that should be present?</a:t>
            </a:r>
          </a:p>
          <a:p>
            <a:pPr lvl="2"/>
            <a:r>
              <a:rPr lang="es-MX" sz="2500" dirty="0"/>
              <a:t>Parent, regular education teacher, Special education teacher, administrator of the District, qualified profesional(s) to interpret the evaluations</a:t>
            </a:r>
            <a:endParaRPr lang="es-MX" sz="2900" dirty="0"/>
          </a:p>
          <a:p>
            <a:r>
              <a:rPr lang="es-MX" sz="2900" dirty="0"/>
              <a:t>Ask for a break to review assessments that were not given ahead of time, or table that portion of the meeting</a:t>
            </a:r>
          </a:p>
          <a:p>
            <a:endParaRPr lang="es-MX" sz="2900" dirty="0"/>
          </a:p>
          <a:p>
            <a:endParaRPr lang="es-MX" sz="2900" dirty="0"/>
          </a:p>
          <a:p>
            <a:r>
              <a:rPr lang="es-MX" sz="2900" dirty="0"/>
              <a:t>Come dressed professionally (this is a business meeting)</a:t>
            </a:r>
          </a:p>
          <a:p>
            <a:r>
              <a:rPr lang="es-MX" sz="2900" dirty="0"/>
              <a:t>Place your recording device in the middle of the table</a:t>
            </a:r>
          </a:p>
          <a:p>
            <a:r>
              <a:rPr lang="en-US" sz="2400" dirty="0"/>
              <a:t>Keep focused and on-task and keep the meeting on-task</a:t>
            </a:r>
          </a:p>
          <a:p>
            <a:r>
              <a:rPr lang="en-US" sz="2400" dirty="0"/>
              <a:t>Make sure important items or concerns are documented in the team meeting notes or in the parent concerns section of the IEP</a:t>
            </a:r>
          </a:p>
          <a:p>
            <a:r>
              <a:rPr lang="es-MX" sz="2900" dirty="0"/>
              <a:t>Ask questions</a:t>
            </a:r>
          </a:p>
          <a:p>
            <a:r>
              <a:rPr lang="en-US" sz="3200" dirty="0"/>
              <a:t>LISTEN, LISTEN, LISTEN and LISTEN</a:t>
            </a:r>
          </a:p>
          <a:p>
            <a:r>
              <a:rPr lang="es-MX" sz="3600" dirty="0"/>
              <a:t>Do NOT argue</a:t>
            </a:r>
          </a:p>
          <a:p>
            <a:pPr marL="45720" indent="0">
              <a:buNone/>
            </a:pPr>
            <a:endParaRPr lang="es-MX" sz="2900" dirty="0"/>
          </a:p>
          <a:p>
            <a:endParaRPr lang="es-MX" dirty="0"/>
          </a:p>
          <a:p>
            <a:endParaRPr lang="es-MX" dirty="0"/>
          </a:p>
        </p:txBody>
      </p:sp>
      <p:sp>
        <p:nvSpPr>
          <p:cNvPr id="4" name="Slide Number Placeholder 3">
            <a:extLst>
              <a:ext uri="{FF2B5EF4-FFF2-40B4-BE49-F238E27FC236}">
                <a16:creationId xmlns:a16="http://schemas.microsoft.com/office/drawing/2014/main" id="{0F5F6295-ECFD-4932-A740-76F71C78E543}"/>
              </a:ext>
            </a:extLst>
          </p:cNvPr>
          <p:cNvSpPr>
            <a:spLocks noGrp="1"/>
          </p:cNvSpPr>
          <p:nvPr>
            <p:ph type="sldNum" sz="quarter" idx="12"/>
          </p:nvPr>
        </p:nvSpPr>
        <p:spPr/>
        <p:txBody>
          <a:bodyPr/>
          <a:lstStyle/>
          <a:p>
            <a:fld id="{8FDBFFB2-86D9-4B8F-A59A-553A60B94BBE}" type="slidenum">
              <a:rPr lang="en-US" smtClean="0"/>
              <a:t>26</a:t>
            </a:fld>
            <a:endParaRPr lang="en-US" dirty="0"/>
          </a:p>
        </p:txBody>
      </p:sp>
    </p:spTree>
    <p:extLst>
      <p:ext uri="{BB962C8B-B14F-4D97-AF65-F5344CB8AC3E}">
        <p14:creationId xmlns:p14="http://schemas.microsoft.com/office/powerpoint/2010/main" val="33700936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844" y="107092"/>
            <a:ext cx="11351739" cy="1095632"/>
          </a:xfrm>
        </p:spPr>
        <p:txBody>
          <a:bodyPr anchor="t"/>
          <a:lstStyle/>
          <a:p>
            <a:pPr algn="ctr"/>
            <a:r>
              <a:rPr lang="en-US" dirty="0"/>
              <a:t>Areas to Cover in an IEP and Key Questions to Answer</a:t>
            </a:r>
          </a:p>
        </p:txBody>
      </p:sp>
      <p:sp>
        <p:nvSpPr>
          <p:cNvPr id="3" name="Content Placeholder 2"/>
          <p:cNvSpPr>
            <a:spLocks noGrp="1"/>
          </p:cNvSpPr>
          <p:nvPr>
            <p:ph idx="1"/>
          </p:nvPr>
        </p:nvSpPr>
        <p:spPr>
          <a:xfrm>
            <a:off x="1779847" y="862666"/>
            <a:ext cx="9160002" cy="5793507"/>
          </a:xfrm>
        </p:spPr>
        <p:txBody>
          <a:bodyPr numCol="2" spcCol="457200">
            <a:normAutofit/>
          </a:bodyPr>
          <a:lstStyle/>
          <a:p>
            <a:r>
              <a:rPr lang="en-US" dirty="0"/>
              <a:t>Parent concerns</a:t>
            </a:r>
          </a:p>
          <a:p>
            <a:r>
              <a:rPr lang="en-US" dirty="0"/>
              <a:t>Student input</a:t>
            </a:r>
          </a:p>
          <a:p>
            <a:r>
              <a:rPr lang="en-US" dirty="0"/>
              <a:t>Strengths and weaknesses (inside and </a:t>
            </a:r>
            <a:r>
              <a:rPr lang="en-US" b="1" dirty="0"/>
              <a:t>outside of the classroom and adaptive living skills</a:t>
            </a:r>
            <a:r>
              <a:rPr lang="en-US" dirty="0"/>
              <a:t>)</a:t>
            </a:r>
          </a:p>
          <a:p>
            <a:r>
              <a:rPr lang="en-US" dirty="0"/>
              <a:t>Review of assessments</a:t>
            </a:r>
          </a:p>
          <a:p>
            <a:r>
              <a:rPr lang="en-US" u="sng" dirty="0"/>
              <a:t>Review of prior goals</a:t>
            </a:r>
          </a:p>
          <a:p>
            <a:pPr lvl="1">
              <a:buFont typeface="Wingdings" panose="05000000000000000000" pitchFamily="2" charset="2"/>
              <a:buChar char="Ø"/>
            </a:pPr>
            <a:r>
              <a:rPr lang="en-US" dirty="0"/>
              <a:t>Did the student meet the goals? How do you know? Based on what? </a:t>
            </a:r>
          </a:p>
          <a:p>
            <a:pPr lvl="1">
              <a:buFont typeface="Wingdings" panose="05000000000000000000" pitchFamily="2" charset="2"/>
              <a:buChar char="Ø"/>
            </a:pPr>
            <a:r>
              <a:rPr lang="en-US" dirty="0"/>
              <a:t>Where is the data? Who took the data? You can request copies of the data</a:t>
            </a:r>
          </a:p>
          <a:p>
            <a:pPr lvl="1">
              <a:buFont typeface="Wingdings" panose="05000000000000000000" pitchFamily="2" charset="2"/>
              <a:buChar char="Ø"/>
            </a:pPr>
            <a:r>
              <a:rPr lang="en-US" dirty="0"/>
              <a:t>Why did he/she not meet the goal? What can we do to ensure he/she meets the goal next year? Were there enough services provided?</a:t>
            </a:r>
          </a:p>
          <a:p>
            <a:r>
              <a:rPr lang="en-US" u="sng" dirty="0"/>
              <a:t>PLOP (Present Levels of Performance)</a:t>
            </a:r>
          </a:p>
          <a:p>
            <a:pPr lvl="1">
              <a:buFont typeface="Wingdings" panose="05000000000000000000" pitchFamily="2" charset="2"/>
              <a:buChar char="Ø"/>
            </a:pPr>
            <a:r>
              <a:rPr lang="en-US" dirty="0"/>
              <a:t>What is the student doing now? How was this determined? Based on what?</a:t>
            </a:r>
          </a:p>
          <a:p>
            <a:pPr lvl="1">
              <a:buFont typeface="Wingdings" panose="05000000000000000000" pitchFamily="2" charset="2"/>
              <a:buChar char="Ø"/>
            </a:pPr>
            <a:r>
              <a:rPr lang="en-US" dirty="0"/>
              <a:t>How does the student’s disability affect the involvement and progress in general education?</a:t>
            </a:r>
          </a:p>
          <a:p>
            <a:pPr lvl="1">
              <a:buFont typeface="Wingdings" panose="05000000000000000000" pitchFamily="2" charset="2"/>
              <a:buChar char="Ø"/>
            </a:pPr>
            <a:r>
              <a:rPr lang="en-US" dirty="0"/>
              <a:t>To what extent, if any, will the student be involved in the general curriculum, or age appropriate activities?	</a:t>
            </a:r>
          </a:p>
          <a:p>
            <a:pPr marL="45720" indent="0">
              <a:buNone/>
            </a:pPr>
            <a:endParaRPr lang="en-US" dirty="0"/>
          </a:p>
        </p:txBody>
      </p:sp>
      <p:sp>
        <p:nvSpPr>
          <p:cNvPr id="4" name="Slide Number Placeholder 3">
            <a:extLst>
              <a:ext uri="{FF2B5EF4-FFF2-40B4-BE49-F238E27FC236}">
                <a16:creationId xmlns:a16="http://schemas.microsoft.com/office/drawing/2014/main" id="{0B92ED16-6978-4480-8C23-5CEAFFB2A1C5}"/>
              </a:ext>
            </a:extLst>
          </p:cNvPr>
          <p:cNvSpPr>
            <a:spLocks noGrp="1"/>
          </p:cNvSpPr>
          <p:nvPr>
            <p:ph type="sldNum" sz="quarter" idx="12"/>
          </p:nvPr>
        </p:nvSpPr>
        <p:spPr/>
        <p:txBody>
          <a:bodyPr/>
          <a:lstStyle/>
          <a:p>
            <a:fld id="{8FDBFFB2-86D9-4B8F-A59A-553A60B94BBE}" type="slidenum">
              <a:rPr lang="en-US" smtClean="0"/>
              <a:t>27</a:t>
            </a:fld>
            <a:endParaRPr lang="en-US" dirty="0"/>
          </a:p>
        </p:txBody>
      </p:sp>
    </p:spTree>
    <p:extLst>
      <p:ext uri="{BB962C8B-B14F-4D97-AF65-F5344CB8AC3E}">
        <p14:creationId xmlns:p14="http://schemas.microsoft.com/office/powerpoint/2010/main" val="34282647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90832" y="285121"/>
            <a:ext cx="9193427" cy="5052998"/>
          </a:xfrm>
        </p:spPr>
        <p:txBody>
          <a:bodyPr/>
          <a:lstStyle/>
          <a:p>
            <a:pPr marL="45720" indent="0">
              <a:buNone/>
            </a:pPr>
            <a:r>
              <a:rPr lang="en-US" u="sng" dirty="0"/>
              <a:t>Special Factors Discussion</a:t>
            </a:r>
          </a:p>
          <a:p>
            <a:r>
              <a:rPr lang="en-US" dirty="0"/>
              <a:t>Behavior, Communication, Assistive Technology, Visual impairments</a:t>
            </a:r>
          </a:p>
          <a:p>
            <a:r>
              <a:rPr lang="en-US" dirty="0"/>
              <a:t>Necessary assessments to address these areas?</a:t>
            </a:r>
          </a:p>
          <a:p>
            <a:pPr marL="45720" indent="0">
              <a:buNone/>
            </a:pPr>
            <a:r>
              <a:rPr lang="en-US" u="sng" dirty="0"/>
              <a:t>Annual Goals</a:t>
            </a:r>
          </a:p>
          <a:p>
            <a:r>
              <a:rPr lang="en-US" dirty="0"/>
              <a:t>What should the student be doing in one year? Reasonably calculated</a:t>
            </a:r>
          </a:p>
          <a:p>
            <a:r>
              <a:rPr lang="en-US" dirty="0"/>
              <a:t>What areas of the general curriculum are affected by the disability?</a:t>
            </a:r>
          </a:p>
          <a:p>
            <a:r>
              <a:rPr lang="en-US" dirty="0"/>
              <a:t>What other academic or functional disability related needs should be addressed? </a:t>
            </a:r>
          </a:p>
          <a:p>
            <a:pPr lvl="1">
              <a:buFont typeface="Wingdings" panose="05000000000000000000" pitchFamily="2" charset="2"/>
              <a:buChar char="Ø"/>
            </a:pPr>
            <a:r>
              <a:rPr lang="en-US" dirty="0"/>
              <a:t>Behavior, motor, social emotional, communication, self help, social, and adaptive </a:t>
            </a:r>
          </a:p>
          <a:p>
            <a:r>
              <a:rPr lang="en-US" dirty="0"/>
              <a:t>Is the goal measurable? “The student will…” To what level? </a:t>
            </a:r>
            <a:r>
              <a:rPr lang="en-US" b="1" u="sng" dirty="0"/>
              <a:t>How will these goals be generalized? </a:t>
            </a:r>
          </a:p>
          <a:p>
            <a:endParaRPr lang="en-US" b="1" u="sng" dirty="0"/>
          </a:p>
          <a:p>
            <a:pPr lvl="1"/>
            <a:endParaRPr lang="en-US" b="1" u="sng" dirty="0"/>
          </a:p>
          <a:p>
            <a:pPr marL="365760" lvl="1" indent="0">
              <a:buNone/>
            </a:pPr>
            <a:endParaRPr lang="en-US" dirty="0"/>
          </a:p>
          <a:p>
            <a:pPr lvl="1">
              <a:buFont typeface="Wingdings" panose="05000000000000000000" pitchFamily="2" charset="2"/>
              <a:buChar char="Ø"/>
            </a:pPr>
            <a:endParaRPr lang="en-US" dirty="0"/>
          </a:p>
          <a:p>
            <a:pPr lvl="1"/>
            <a:endParaRPr lang="en-US" dirty="0"/>
          </a:p>
        </p:txBody>
      </p:sp>
      <p:sp>
        <p:nvSpPr>
          <p:cNvPr id="2" name="Slide Number Placeholder 1">
            <a:extLst>
              <a:ext uri="{FF2B5EF4-FFF2-40B4-BE49-F238E27FC236}">
                <a16:creationId xmlns:a16="http://schemas.microsoft.com/office/drawing/2014/main" id="{DD2495BB-6042-49B4-8186-EEE15967CB55}"/>
              </a:ext>
            </a:extLst>
          </p:cNvPr>
          <p:cNvSpPr>
            <a:spLocks noGrp="1"/>
          </p:cNvSpPr>
          <p:nvPr>
            <p:ph type="sldNum" sz="quarter" idx="12"/>
          </p:nvPr>
        </p:nvSpPr>
        <p:spPr/>
        <p:txBody>
          <a:bodyPr/>
          <a:lstStyle/>
          <a:p>
            <a:fld id="{8FDBFFB2-86D9-4B8F-A59A-553A60B94BBE}" type="slidenum">
              <a:rPr lang="en-US" smtClean="0"/>
              <a:t>28</a:t>
            </a:fld>
            <a:endParaRPr lang="en-US" dirty="0"/>
          </a:p>
        </p:txBody>
      </p:sp>
    </p:spTree>
    <p:extLst>
      <p:ext uri="{BB962C8B-B14F-4D97-AF65-F5344CB8AC3E}">
        <p14:creationId xmlns:p14="http://schemas.microsoft.com/office/powerpoint/2010/main" val="27680969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9002" y="250339"/>
            <a:ext cx="10474414" cy="5291667"/>
          </a:xfrm>
        </p:spPr>
        <p:txBody>
          <a:bodyPr>
            <a:normAutofit/>
          </a:bodyPr>
          <a:lstStyle/>
          <a:p>
            <a:pPr marL="45720" indent="0">
              <a:buNone/>
            </a:pPr>
            <a:r>
              <a:rPr lang="en-US" u="sng" dirty="0"/>
              <a:t>Measurement and Reporting</a:t>
            </a:r>
          </a:p>
          <a:p>
            <a:r>
              <a:rPr lang="en-US" dirty="0"/>
              <a:t>How will progress toward goals be measured and reported?</a:t>
            </a:r>
          </a:p>
          <a:p>
            <a:pPr lvl="1"/>
            <a:r>
              <a:rPr lang="en-US" dirty="0"/>
              <a:t>Who will take the data? </a:t>
            </a:r>
          </a:p>
          <a:p>
            <a:pPr lvl="1"/>
            <a:r>
              <a:rPr lang="en-US" dirty="0"/>
              <a:t>How will it be taken? </a:t>
            </a:r>
          </a:p>
          <a:p>
            <a:pPr lvl="1"/>
            <a:r>
              <a:rPr lang="en-US" dirty="0"/>
              <a:t>Based on what?</a:t>
            </a:r>
            <a:endParaRPr lang="en-US" b="1" dirty="0"/>
          </a:p>
          <a:p>
            <a:r>
              <a:rPr lang="en-US" dirty="0"/>
              <a:t>Progress needs to be measured to ensure periodic progress monitoring.</a:t>
            </a:r>
          </a:p>
          <a:p>
            <a:r>
              <a:rPr lang="en-US" dirty="0"/>
              <a:t>Measurement should be ongoing with updated evidence the time it is reported to parents. </a:t>
            </a:r>
            <a:endParaRPr lang="en-US" u="sng" dirty="0"/>
          </a:p>
          <a:p>
            <a:pPr marL="45720" indent="0">
              <a:buNone/>
            </a:pPr>
            <a:r>
              <a:rPr lang="en-US" u="sng" dirty="0"/>
              <a:t>Participation in State and District Assessments</a:t>
            </a:r>
          </a:p>
          <a:p>
            <a:r>
              <a:rPr lang="en-US" dirty="0"/>
              <a:t>Will the student participate in state and district assessments? Will you opt out?</a:t>
            </a:r>
          </a:p>
          <a:p>
            <a:r>
              <a:rPr lang="en-US" dirty="0"/>
              <a:t>Are all of the accommodations and modifications listed on the IEP?</a:t>
            </a:r>
          </a:p>
          <a:p>
            <a:pPr marL="45720" indent="0">
              <a:buNone/>
            </a:pPr>
            <a:endParaRPr lang="en-US" dirty="0"/>
          </a:p>
        </p:txBody>
      </p:sp>
      <p:sp>
        <p:nvSpPr>
          <p:cNvPr id="2" name="Slide Number Placeholder 1">
            <a:extLst>
              <a:ext uri="{FF2B5EF4-FFF2-40B4-BE49-F238E27FC236}">
                <a16:creationId xmlns:a16="http://schemas.microsoft.com/office/drawing/2014/main" id="{4890D08D-5FBB-488D-8ACD-9E4453D65E66}"/>
              </a:ext>
            </a:extLst>
          </p:cNvPr>
          <p:cNvSpPr>
            <a:spLocks noGrp="1"/>
          </p:cNvSpPr>
          <p:nvPr>
            <p:ph type="sldNum" sz="quarter" idx="12"/>
          </p:nvPr>
        </p:nvSpPr>
        <p:spPr/>
        <p:txBody>
          <a:bodyPr/>
          <a:lstStyle/>
          <a:p>
            <a:fld id="{8FDBFFB2-86D9-4B8F-A59A-553A60B94BBE}" type="slidenum">
              <a:rPr lang="en-US" smtClean="0"/>
              <a:t>29</a:t>
            </a:fld>
            <a:endParaRPr lang="en-US" dirty="0"/>
          </a:p>
        </p:txBody>
      </p:sp>
    </p:spTree>
    <p:extLst>
      <p:ext uri="{BB962C8B-B14F-4D97-AF65-F5344CB8AC3E}">
        <p14:creationId xmlns:p14="http://schemas.microsoft.com/office/powerpoint/2010/main" val="10636422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3412" y="304800"/>
            <a:ext cx="11177401" cy="1200416"/>
          </a:xfrm>
        </p:spPr>
        <p:txBody>
          <a:bodyPr>
            <a:normAutofit fontScale="90000"/>
          </a:bodyPr>
          <a:lstStyle/>
          <a:p>
            <a:r>
              <a:rPr lang="en-US" dirty="0"/>
              <a:t/>
            </a:r>
            <a:br>
              <a:rPr lang="en-US" dirty="0"/>
            </a:br>
            <a:r>
              <a:rPr lang="en-US" dirty="0"/>
              <a:t>What is a 504 Plan? </a:t>
            </a:r>
            <a:br>
              <a:rPr lang="en-US" dirty="0"/>
            </a:br>
            <a:r>
              <a:rPr lang="en-US" dirty="0"/>
              <a:t> A plan that provides accommodations to a Student with a disability in the general education environment</a:t>
            </a:r>
          </a:p>
        </p:txBody>
      </p:sp>
      <p:sp>
        <p:nvSpPr>
          <p:cNvPr id="3" name="Content Placeholder 2"/>
          <p:cNvSpPr>
            <a:spLocks noGrp="1"/>
          </p:cNvSpPr>
          <p:nvPr>
            <p:ph idx="1"/>
          </p:nvPr>
        </p:nvSpPr>
        <p:spPr/>
        <p:txBody>
          <a:bodyPr/>
          <a:lstStyle/>
          <a:p>
            <a:endParaRPr lang="en-US" dirty="0"/>
          </a:p>
          <a:p>
            <a:r>
              <a:rPr lang="en-US" dirty="0"/>
              <a:t>What is the purpose of a 504 Plan? </a:t>
            </a:r>
          </a:p>
          <a:p>
            <a:pPr lvl="1"/>
            <a:r>
              <a:rPr lang="en-US" dirty="0"/>
              <a:t>To provide accommodations to a Student with a disability</a:t>
            </a:r>
          </a:p>
          <a:p>
            <a:r>
              <a:rPr lang="en-US" dirty="0"/>
              <a:t>What criteria qualifies a Student for a 504 Plan?</a:t>
            </a:r>
          </a:p>
          <a:p>
            <a:pPr lvl="1"/>
            <a:r>
              <a:rPr lang="en-US" dirty="0"/>
              <a:t>Under §504, there is no list of "approved" disabling conditions. A person with a "disability" is simply one who (1) "has a physical or mental impairment which substantially limits one or more major life activities," (2) has a record of such an impairment, or (3) is regarded as having such an impairment. 34 C.F.R. §104.3(j)(1).</a:t>
            </a:r>
          </a:p>
          <a:p>
            <a:pPr marL="365760" lvl="1" indent="0">
              <a:buNone/>
            </a:pPr>
            <a:endParaRPr lang="en-US" dirty="0"/>
          </a:p>
          <a:p>
            <a:pPr lvl="1"/>
            <a:endParaRPr lang="en-US" dirty="0"/>
          </a:p>
        </p:txBody>
      </p:sp>
      <p:sp>
        <p:nvSpPr>
          <p:cNvPr id="4" name="Slide Number Placeholder 3">
            <a:extLst>
              <a:ext uri="{FF2B5EF4-FFF2-40B4-BE49-F238E27FC236}">
                <a16:creationId xmlns:a16="http://schemas.microsoft.com/office/drawing/2014/main" id="{6877A644-D5A8-4E68-A390-0977F1A30252}"/>
              </a:ext>
            </a:extLst>
          </p:cNvPr>
          <p:cNvSpPr>
            <a:spLocks noGrp="1"/>
          </p:cNvSpPr>
          <p:nvPr>
            <p:ph type="sldNum" sz="quarter" idx="12"/>
          </p:nvPr>
        </p:nvSpPr>
        <p:spPr/>
        <p:txBody>
          <a:bodyPr/>
          <a:lstStyle/>
          <a:p>
            <a:fld id="{8FDBFFB2-86D9-4B8F-A59A-553A60B94BBE}" type="slidenum">
              <a:rPr lang="en-US" smtClean="0"/>
              <a:t>3</a:t>
            </a:fld>
            <a:endParaRPr lang="en-US" dirty="0"/>
          </a:p>
        </p:txBody>
      </p:sp>
    </p:spTree>
    <p:extLst>
      <p:ext uri="{BB962C8B-B14F-4D97-AF65-F5344CB8AC3E}">
        <p14:creationId xmlns:p14="http://schemas.microsoft.com/office/powerpoint/2010/main" val="22581880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63828" y="886486"/>
            <a:ext cx="10873946" cy="4514793"/>
          </a:xfrm>
        </p:spPr>
        <p:txBody>
          <a:bodyPr>
            <a:normAutofit fontScale="92500" lnSpcReduction="10000"/>
          </a:bodyPr>
          <a:lstStyle/>
          <a:p>
            <a:r>
              <a:rPr lang="en-US" dirty="0"/>
              <a:t>Transition must be discussed and a transition plan, </a:t>
            </a:r>
            <a:r>
              <a:rPr lang="en-US" u="sng" dirty="0"/>
              <a:t>based on assessed needs</a:t>
            </a:r>
            <a:r>
              <a:rPr lang="en-US" dirty="0"/>
              <a:t>, must be developed for the school year in which the student turns 16.  </a:t>
            </a:r>
          </a:p>
          <a:p>
            <a:r>
              <a:rPr lang="en-US" dirty="0"/>
              <a:t>Have all age appropriate transition assessments of the student been conducted and documented?</a:t>
            </a:r>
          </a:p>
          <a:p>
            <a:r>
              <a:rPr lang="en-US" dirty="0"/>
              <a:t>Does the IEP specify any NEEDED transition services in:</a:t>
            </a:r>
          </a:p>
          <a:p>
            <a:pPr marL="365760" lvl="1" indent="0">
              <a:buNone/>
            </a:pPr>
            <a:r>
              <a:rPr lang="en-US" dirty="0"/>
              <a:t>Instruction		Related services				Community experiences</a:t>
            </a:r>
          </a:p>
          <a:p>
            <a:pPr marL="365760" lvl="1" indent="0">
              <a:buNone/>
            </a:pPr>
            <a:r>
              <a:rPr lang="en-US" dirty="0"/>
              <a:t>Employment		Post school living objectives		Functional vocational evaluations</a:t>
            </a:r>
          </a:p>
          <a:p>
            <a:pPr marL="365760" lvl="1" indent="0">
              <a:buNone/>
            </a:pPr>
            <a:r>
              <a:rPr lang="en-US" dirty="0"/>
              <a:t>Daily living skills	And more…</a:t>
            </a:r>
          </a:p>
          <a:p>
            <a:r>
              <a:rPr lang="en-US" dirty="0"/>
              <a:t>Parents’ Rights and Educational Rights been determined BEFORE the age of 18?</a:t>
            </a:r>
          </a:p>
          <a:p>
            <a:r>
              <a:rPr lang="en-US" dirty="0"/>
              <a:t>Read and become informed with “Transition to Adult Living.” </a:t>
            </a:r>
          </a:p>
          <a:p>
            <a:pPr lvl="1"/>
            <a:r>
              <a:rPr lang="en-US" dirty="0"/>
              <a:t>This details best practices on transition before the required age of a transition plan of 16.</a:t>
            </a:r>
          </a:p>
          <a:p>
            <a:r>
              <a:rPr lang="en-US" dirty="0"/>
              <a:t>Transition areas can be addressed earlier than 16</a:t>
            </a:r>
          </a:p>
          <a:p>
            <a:pPr marL="365760" lvl="1" indent="0">
              <a:buNone/>
            </a:pPr>
            <a:endParaRPr lang="en-US" dirty="0"/>
          </a:p>
          <a:p>
            <a:pPr marL="45720" indent="0">
              <a:buNone/>
            </a:pPr>
            <a:endParaRPr lang="en-US" dirty="0"/>
          </a:p>
        </p:txBody>
      </p:sp>
      <p:sp>
        <p:nvSpPr>
          <p:cNvPr id="4" name="Rectangle 3"/>
          <p:cNvSpPr/>
          <p:nvPr/>
        </p:nvSpPr>
        <p:spPr>
          <a:xfrm>
            <a:off x="634313" y="173679"/>
            <a:ext cx="11063415" cy="615553"/>
          </a:xfrm>
          <a:prstGeom prst="rect">
            <a:avLst/>
          </a:prstGeom>
        </p:spPr>
        <p:txBody>
          <a:bodyPr wrap="square">
            <a:spAutoFit/>
          </a:bodyPr>
          <a:lstStyle/>
          <a:p>
            <a:pPr algn="ctr"/>
            <a:r>
              <a:rPr lang="en-US" sz="3400" dirty="0"/>
              <a:t>Transition</a:t>
            </a:r>
          </a:p>
        </p:txBody>
      </p:sp>
      <p:sp>
        <p:nvSpPr>
          <p:cNvPr id="2" name="Slide Number Placeholder 1">
            <a:extLst>
              <a:ext uri="{FF2B5EF4-FFF2-40B4-BE49-F238E27FC236}">
                <a16:creationId xmlns:a16="http://schemas.microsoft.com/office/drawing/2014/main" id="{7693A496-2CF3-4F89-B690-5401FBC784B2}"/>
              </a:ext>
            </a:extLst>
          </p:cNvPr>
          <p:cNvSpPr>
            <a:spLocks noGrp="1"/>
          </p:cNvSpPr>
          <p:nvPr>
            <p:ph type="sldNum" sz="quarter" idx="12"/>
          </p:nvPr>
        </p:nvSpPr>
        <p:spPr/>
        <p:txBody>
          <a:bodyPr/>
          <a:lstStyle/>
          <a:p>
            <a:fld id="{8FDBFFB2-86D9-4B8F-A59A-553A60B94BBE}" type="slidenum">
              <a:rPr lang="en-US" smtClean="0"/>
              <a:t>30</a:t>
            </a:fld>
            <a:endParaRPr lang="en-US" dirty="0"/>
          </a:p>
        </p:txBody>
      </p:sp>
    </p:spTree>
    <p:extLst>
      <p:ext uri="{BB962C8B-B14F-4D97-AF65-F5344CB8AC3E}">
        <p14:creationId xmlns:p14="http://schemas.microsoft.com/office/powerpoint/2010/main" val="39653410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85100" y="846897"/>
            <a:ext cx="9794789" cy="5895544"/>
          </a:xfrm>
        </p:spPr>
        <p:txBody>
          <a:bodyPr numCol="2" spcCol="457200">
            <a:normAutofit/>
          </a:bodyPr>
          <a:lstStyle/>
          <a:p>
            <a:r>
              <a:rPr lang="en-US" dirty="0"/>
              <a:t>Does the school have to address my child’s functional/adaptive living skills?</a:t>
            </a:r>
          </a:p>
          <a:p>
            <a:r>
              <a:rPr lang="en-US" dirty="0"/>
              <a:t>Definition: “Functional skills” refers to purposeful and practical activities in the student’s daily environment(s) such as a classroom, community, bus, or lunchroom. </a:t>
            </a:r>
          </a:p>
          <a:p>
            <a:r>
              <a:rPr lang="en-US" sz="2000" dirty="0"/>
              <a:t>Functional performance includes but is not limited to: </a:t>
            </a:r>
          </a:p>
          <a:p>
            <a:pPr lvl="2"/>
            <a:r>
              <a:rPr lang="en-US" dirty="0"/>
              <a:t>Routine daily living activities</a:t>
            </a:r>
          </a:p>
          <a:p>
            <a:pPr lvl="2"/>
            <a:r>
              <a:rPr lang="en-US" dirty="0"/>
              <a:t>Skills needed for independence and performance at school, in the home, and in the community</a:t>
            </a:r>
          </a:p>
          <a:p>
            <a:pPr lvl="2"/>
            <a:r>
              <a:rPr lang="en-US" dirty="0"/>
              <a:t>Skills needed for leisure time</a:t>
            </a:r>
          </a:p>
          <a:p>
            <a:pPr lvl="2"/>
            <a:r>
              <a:rPr lang="en-US" dirty="0"/>
              <a:t>Skills needed for post-secondary and lifelong learning</a:t>
            </a:r>
          </a:p>
          <a:p>
            <a:pPr lvl="2"/>
            <a:endParaRPr lang="en-US" dirty="0"/>
          </a:p>
          <a:p>
            <a:r>
              <a:rPr lang="en-US" sz="2100" dirty="0"/>
              <a:t>Examples: </a:t>
            </a:r>
          </a:p>
          <a:p>
            <a:pPr lvl="2"/>
            <a:r>
              <a:rPr lang="en-US" dirty="0"/>
              <a:t>Motor skills</a:t>
            </a:r>
          </a:p>
          <a:p>
            <a:pPr lvl="2"/>
            <a:r>
              <a:rPr lang="en-US" dirty="0"/>
              <a:t>personal care</a:t>
            </a:r>
          </a:p>
          <a:p>
            <a:pPr lvl="2"/>
            <a:r>
              <a:rPr lang="en-US" dirty="0"/>
              <a:t>time and money</a:t>
            </a:r>
          </a:p>
          <a:p>
            <a:pPr lvl="2"/>
            <a:r>
              <a:rPr lang="en-US" dirty="0"/>
              <a:t>school/work habits</a:t>
            </a:r>
          </a:p>
          <a:p>
            <a:pPr lvl="2"/>
            <a:r>
              <a:rPr lang="en-US" dirty="0"/>
              <a:t>home/community navigation</a:t>
            </a:r>
          </a:p>
          <a:p>
            <a:pPr lvl="2"/>
            <a:r>
              <a:rPr lang="en-US" dirty="0"/>
              <a:t>behavior and interpersonal relationships…</a:t>
            </a:r>
          </a:p>
          <a:p>
            <a:pPr lvl="2"/>
            <a:r>
              <a:rPr lang="en-US" dirty="0"/>
              <a:t>this is an endless list, however pick and choose your areas. </a:t>
            </a:r>
          </a:p>
          <a:p>
            <a:pPr>
              <a:buFont typeface="Wingdings" panose="05000000000000000000" pitchFamily="2" charset="2"/>
              <a:buChar char="Ø"/>
            </a:pPr>
            <a:endParaRPr lang="en-US" dirty="0"/>
          </a:p>
        </p:txBody>
      </p:sp>
      <p:sp>
        <p:nvSpPr>
          <p:cNvPr id="4" name="Rectangle 3"/>
          <p:cNvSpPr/>
          <p:nvPr/>
        </p:nvSpPr>
        <p:spPr>
          <a:xfrm>
            <a:off x="650786" y="148966"/>
            <a:ext cx="11063415" cy="615553"/>
          </a:xfrm>
          <a:prstGeom prst="rect">
            <a:avLst/>
          </a:prstGeom>
        </p:spPr>
        <p:txBody>
          <a:bodyPr wrap="square">
            <a:spAutoFit/>
          </a:bodyPr>
          <a:lstStyle/>
          <a:p>
            <a:pPr algn="ctr"/>
            <a:r>
              <a:rPr lang="en-US" sz="3400" dirty="0"/>
              <a:t>Functional Skills</a:t>
            </a:r>
          </a:p>
        </p:txBody>
      </p:sp>
      <p:sp>
        <p:nvSpPr>
          <p:cNvPr id="2" name="Slide Number Placeholder 1">
            <a:extLst>
              <a:ext uri="{FF2B5EF4-FFF2-40B4-BE49-F238E27FC236}">
                <a16:creationId xmlns:a16="http://schemas.microsoft.com/office/drawing/2014/main" id="{D3B8DB3E-B256-470E-997D-B32BCBC6AA13}"/>
              </a:ext>
            </a:extLst>
          </p:cNvPr>
          <p:cNvSpPr>
            <a:spLocks noGrp="1"/>
          </p:cNvSpPr>
          <p:nvPr>
            <p:ph type="sldNum" sz="quarter" idx="12"/>
          </p:nvPr>
        </p:nvSpPr>
        <p:spPr/>
        <p:txBody>
          <a:bodyPr/>
          <a:lstStyle/>
          <a:p>
            <a:fld id="{8FDBFFB2-86D9-4B8F-A59A-553A60B94BBE}" type="slidenum">
              <a:rPr lang="en-US" smtClean="0"/>
              <a:t>31</a:t>
            </a:fld>
            <a:endParaRPr lang="en-US" dirty="0"/>
          </a:p>
        </p:txBody>
      </p:sp>
    </p:spTree>
    <p:extLst>
      <p:ext uri="{BB962C8B-B14F-4D97-AF65-F5344CB8AC3E}">
        <p14:creationId xmlns:p14="http://schemas.microsoft.com/office/powerpoint/2010/main" val="18432217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47349" y="1029730"/>
            <a:ext cx="10470292" cy="4396946"/>
          </a:xfrm>
        </p:spPr>
        <p:txBody>
          <a:bodyPr>
            <a:normAutofit fontScale="92500"/>
          </a:bodyPr>
          <a:lstStyle/>
          <a:p>
            <a:pPr marL="45720" indent="0">
              <a:buNone/>
            </a:pPr>
            <a:r>
              <a:rPr lang="en-US" sz="3900" u="sng" dirty="0"/>
              <a:t>Behavior(s)</a:t>
            </a:r>
          </a:p>
          <a:p>
            <a:r>
              <a:rPr lang="en-US" dirty="0"/>
              <a:t>Is this student’s behavior impacting his/her learning or that of others?</a:t>
            </a:r>
          </a:p>
          <a:p>
            <a:r>
              <a:rPr lang="en-US" dirty="0"/>
              <a:t>If yes, what POSITIVE behavioral interventions, supports, or other strategies could address the behavior?</a:t>
            </a:r>
          </a:p>
          <a:p>
            <a:pPr lvl="1"/>
            <a:r>
              <a:rPr lang="en-US" dirty="0"/>
              <a:t>Remember: Many students that lack appropriate social and behavioral skills require direct instruction of appropriate skills (in all areas and across all settings). You cannot just tell them what </a:t>
            </a:r>
            <a:r>
              <a:rPr lang="en-US" u="sng" dirty="0"/>
              <a:t>not </a:t>
            </a:r>
            <a:r>
              <a:rPr lang="en-US" dirty="0"/>
              <a:t>to do, you must TEACH them what to do…</a:t>
            </a:r>
          </a:p>
          <a:p>
            <a:r>
              <a:rPr lang="en-US" dirty="0"/>
              <a:t>Conduct a functional behavioral assessment with data and observations in ALL settings. </a:t>
            </a:r>
          </a:p>
          <a:p>
            <a:r>
              <a:rPr lang="en-US" dirty="0"/>
              <a:t>Make sure there is access to the BCBA, or behavior specialist, who can consult on the BIP.</a:t>
            </a:r>
          </a:p>
          <a:p>
            <a:r>
              <a:rPr lang="en-US" dirty="0"/>
              <a:t>There may be the need for staff training or modification and changes to the BIP. Consult hours should be included on the services page of the IEP</a:t>
            </a:r>
          </a:p>
          <a:p>
            <a:pPr lvl="1"/>
            <a:endParaRPr lang="en-US" dirty="0"/>
          </a:p>
        </p:txBody>
      </p:sp>
      <p:sp>
        <p:nvSpPr>
          <p:cNvPr id="4" name="Rectangle 3"/>
          <p:cNvSpPr/>
          <p:nvPr/>
        </p:nvSpPr>
        <p:spPr>
          <a:xfrm>
            <a:off x="650788" y="231344"/>
            <a:ext cx="11063415" cy="615553"/>
          </a:xfrm>
          <a:prstGeom prst="rect">
            <a:avLst/>
          </a:prstGeom>
        </p:spPr>
        <p:txBody>
          <a:bodyPr wrap="square">
            <a:spAutoFit/>
          </a:bodyPr>
          <a:lstStyle/>
          <a:p>
            <a:pPr marL="45720" indent="0" algn="ctr">
              <a:buNone/>
            </a:pPr>
            <a:r>
              <a:rPr lang="en-US" sz="3400" dirty="0"/>
              <a:t>Special Factors to Consider</a:t>
            </a:r>
          </a:p>
        </p:txBody>
      </p:sp>
      <p:sp>
        <p:nvSpPr>
          <p:cNvPr id="2" name="Slide Number Placeholder 1">
            <a:extLst>
              <a:ext uri="{FF2B5EF4-FFF2-40B4-BE49-F238E27FC236}">
                <a16:creationId xmlns:a16="http://schemas.microsoft.com/office/drawing/2014/main" id="{EFCE5F13-DAA8-42C1-8845-47B9F59F1CFF}"/>
              </a:ext>
            </a:extLst>
          </p:cNvPr>
          <p:cNvSpPr>
            <a:spLocks noGrp="1"/>
          </p:cNvSpPr>
          <p:nvPr>
            <p:ph type="sldNum" sz="quarter" idx="12"/>
          </p:nvPr>
        </p:nvSpPr>
        <p:spPr/>
        <p:txBody>
          <a:bodyPr/>
          <a:lstStyle/>
          <a:p>
            <a:fld id="{8FDBFFB2-86D9-4B8F-A59A-553A60B94BBE}" type="slidenum">
              <a:rPr lang="en-US" smtClean="0"/>
              <a:t>32</a:t>
            </a:fld>
            <a:endParaRPr lang="en-US" dirty="0"/>
          </a:p>
        </p:txBody>
      </p:sp>
    </p:spTree>
    <p:extLst>
      <p:ext uri="{BB962C8B-B14F-4D97-AF65-F5344CB8AC3E}">
        <p14:creationId xmlns:p14="http://schemas.microsoft.com/office/powerpoint/2010/main" val="41669035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Manifestation Determination IEP</a:t>
            </a:r>
          </a:p>
        </p:txBody>
      </p:sp>
      <p:sp>
        <p:nvSpPr>
          <p:cNvPr id="3" name="Content Placeholder 2"/>
          <p:cNvSpPr>
            <a:spLocks noGrp="1"/>
          </p:cNvSpPr>
          <p:nvPr>
            <p:ph idx="1"/>
          </p:nvPr>
        </p:nvSpPr>
        <p:spPr/>
        <p:txBody>
          <a:bodyPr>
            <a:normAutofit lnSpcReduction="10000"/>
          </a:bodyPr>
          <a:lstStyle/>
          <a:p>
            <a:r>
              <a:rPr lang="en-US" dirty="0"/>
              <a:t>What is a Manifestation Determination IEP?</a:t>
            </a:r>
          </a:p>
          <a:p>
            <a:pPr lvl="1"/>
            <a:r>
              <a:rPr lang="en-US" dirty="0"/>
              <a:t>It is an IEP meeting to determine if a behavior resulting in a suspension or possible expulsion was a manifestation of the Student’s disability</a:t>
            </a:r>
          </a:p>
          <a:p>
            <a:pPr lvl="1"/>
            <a:r>
              <a:rPr lang="en-US" dirty="0"/>
              <a:t>It is NOT a “hearing”</a:t>
            </a:r>
          </a:p>
          <a:p>
            <a:pPr lvl="1"/>
            <a:endParaRPr lang="en-US" dirty="0"/>
          </a:p>
          <a:p>
            <a:pPr lvl="1"/>
            <a:r>
              <a:rPr lang="en-US" sz="2000" dirty="0"/>
              <a:t>Questions to Cover:</a:t>
            </a:r>
          </a:p>
          <a:p>
            <a:pPr lvl="1"/>
            <a:r>
              <a:rPr lang="en-US" sz="2000" dirty="0"/>
              <a:t>Are there appropriately qualified professionals at the IEP meeting? </a:t>
            </a:r>
          </a:p>
          <a:p>
            <a:pPr lvl="1"/>
            <a:r>
              <a:rPr lang="en-US" sz="2000" dirty="0"/>
              <a:t>D</a:t>
            </a:r>
            <a:r>
              <a:rPr lang="en-US" dirty="0"/>
              <a:t>id the IEP team, including the Parent, discuss if the behavior was a result of a disability? </a:t>
            </a:r>
          </a:p>
          <a:p>
            <a:pPr lvl="1"/>
            <a:r>
              <a:rPr lang="en-US" dirty="0"/>
              <a:t>Did the District convene an Manifestation Determination IEP after ten (10) or more days of suspension or a recommendation for expulsion? </a:t>
            </a:r>
          </a:p>
          <a:p>
            <a:pPr lvl="1"/>
            <a:r>
              <a:rPr lang="en-US" dirty="0"/>
              <a:t>Did the IEP team adequately evaluate if the IEP was implemented? </a:t>
            </a:r>
          </a:p>
          <a:p>
            <a:pPr marL="365760" lvl="1" indent="0">
              <a:buNone/>
            </a:pPr>
            <a:endParaRPr lang="en-US" dirty="0"/>
          </a:p>
          <a:p>
            <a:pPr marL="365760" lvl="1" indent="0">
              <a:buNone/>
            </a:pPr>
            <a:endParaRPr lang="en-US" dirty="0"/>
          </a:p>
          <a:p>
            <a:pPr lvl="1"/>
            <a:endParaRPr lang="en-US" dirty="0"/>
          </a:p>
        </p:txBody>
      </p:sp>
      <p:sp>
        <p:nvSpPr>
          <p:cNvPr id="4" name="Slide Number Placeholder 3">
            <a:extLst>
              <a:ext uri="{FF2B5EF4-FFF2-40B4-BE49-F238E27FC236}">
                <a16:creationId xmlns:a16="http://schemas.microsoft.com/office/drawing/2014/main" id="{44B46A97-A5E6-4E3B-9579-ADA670E686E2}"/>
              </a:ext>
            </a:extLst>
          </p:cNvPr>
          <p:cNvSpPr>
            <a:spLocks noGrp="1"/>
          </p:cNvSpPr>
          <p:nvPr>
            <p:ph type="sldNum" sz="quarter" idx="12"/>
          </p:nvPr>
        </p:nvSpPr>
        <p:spPr/>
        <p:txBody>
          <a:bodyPr/>
          <a:lstStyle/>
          <a:p>
            <a:fld id="{8FDBFFB2-86D9-4B8F-A59A-553A60B94BBE}" type="slidenum">
              <a:rPr lang="en-US" smtClean="0"/>
              <a:t>33</a:t>
            </a:fld>
            <a:endParaRPr lang="en-US" dirty="0"/>
          </a:p>
        </p:txBody>
      </p:sp>
    </p:spTree>
    <p:extLst>
      <p:ext uri="{BB962C8B-B14F-4D97-AF65-F5344CB8AC3E}">
        <p14:creationId xmlns:p14="http://schemas.microsoft.com/office/powerpoint/2010/main" val="19791139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6148" y="123568"/>
            <a:ext cx="9372600" cy="864973"/>
          </a:xfrm>
        </p:spPr>
        <p:txBody>
          <a:bodyPr anchor="ctr"/>
          <a:lstStyle/>
          <a:p>
            <a:pPr algn="ctr"/>
            <a:r>
              <a:rPr lang="en-US" dirty="0"/>
              <a:t>Goals</a:t>
            </a:r>
          </a:p>
        </p:txBody>
      </p:sp>
      <p:sp>
        <p:nvSpPr>
          <p:cNvPr id="3" name="Content Placeholder 2"/>
          <p:cNvSpPr>
            <a:spLocks noGrp="1"/>
          </p:cNvSpPr>
          <p:nvPr>
            <p:ph idx="1"/>
          </p:nvPr>
        </p:nvSpPr>
        <p:spPr>
          <a:xfrm>
            <a:off x="1894381" y="1046207"/>
            <a:ext cx="9589165" cy="5115695"/>
          </a:xfrm>
        </p:spPr>
        <p:txBody>
          <a:bodyPr>
            <a:normAutofit lnSpcReduction="10000"/>
          </a:bodyPr>
          <a:lstStyle/>
          <a:p>
            <a:r>
              <a:rPr lang="en-US" dirty="0"/>
              <a:t>After identifying student needs, the IEP team works to develop annual goals.  Annual goals are written based on current levels and designed to allow the student to be involved in and make progress in the general education curriculum (20 U.S.C. §</a:t>
            </a:r>
          </a:p>
          <a:p>
            <a:r>
              <a:rPr lang="en-US" dirty="0"/>
              <a:t>1414(d)(1)(A)(i)(II); Ed. Code, § 56345, subd. (a)(2).)   </a:t>
            </a:r>
          </a:p>
          <a:p>
            <a:r>
              <a:rPr lang="en-US" dirty="0"/>
              <a:t>A well written goal must be positive and describe a skills that can be observed and measured.  An appropriate goals states:  </a:t>
            </a:r>
          </a:p>
          <a:p>
            <a:r>
              <a:rPr lang="en-US" b="1" dirty="0"/>
              <a:t>What</a:t>
            </a:r>
            <a:r>
              <a:rPr lang="en-US" dirty="0"/>
              <a:t>? Skills or desired behavior</a:t>
            </a:r>
          </a:p>
          <a:p>
            <a:r>
              <a:rPr lang="en-US" b="1" dirty="0"/>
              <a:t>How?</a:t>
            </a:r>
            <a:r>
              <a:rPr lang="en-US" dirty="0"/>
              <a:t>  How or at what level</a:t>
            </a:r>
          </a:p>
          <a:p>
            <a:r>
              <a:rPr lang="en-US" b="1" dirty="0"/>
              <a:t>Where?</a:t>
            </a:r>
            <a:r>
              <a:rPr lang="en-US" dirty="0"/>
              <a:t> Where or under what conditions</a:t>
            </a:r>
          </a:p>
          <a:p>
            <a:r>
              <a:rPr lang="en-US" b="1" dirty="0"/>
              <a:t>When</a:t>
            </a:r>
            <a:r>
              <a:rPr lang="en-US" dirty="0"/>
              <a:t>? By when or on what date will the goal be obtained</a:t>
            </a:r>
          </a:p>
          <a:p>
            <a:r>
              <a:rPr lang="en-US" b="1" dirty="0"/>
              <a:t>Who</a:t>
            </a:r>
            <a:r>
              <a:rPr lang="en-US" dirty="0"/>
              <a:t>? Which staff will be responsible for implementing services in order to achieve the goal, and who will monitor the child’s progress toward the goal</a:t>
            </a:r>
          </a:p>
          <a:p>
            <a:endParaRPr lang="en-US" dirty="0"/>
          </a:p>
        </p:txBody>
      </p:sp>
      <p:sp>
        <p:nvSpPr>
          <p:cNvPr id="4" name="Slide Number Placeholder 3">
            <a:extLst>
              <a:ext uri="{FF2B5EF4-FFF2-40B4-BE49-F238E27FC236}">
                <a16:creationId xmlns:a16="http://schemas.microsoft.com/office/drawing/2014/main" id="{F6B80D60-EDC4-4A08-B4D6-314F0B115A49}"/>
              </a:ext>
            </a:extLst>
          </p:cNvPr>
          <p:cNvSpPr>
            <a:spLocks noGrp="1"/>
          </p:cNvSpPr>
          <p:nvPr>
            <p:ph type="sldNum" sz="quarter" idx="12"/>
          </p:nvPr>
        </p:nvSpPr>
        <p:spPr/>
        <p:txBody>
          <a:bodyPr/>
          <a:lstStyle/>
          <a:p>
            <a:fld id="{8FDBFFB2-86D9-4B8F-A59A-553A60B94BBE}" type="slidenum">
              <a:rPr lang="en-US" smtClean="0"/>
              <a:t>34</a:t>
            </a:fld>
            <a:endParaRPr lang="en-US" dirty="0"/>
          </a:p>
        </p:txBody>
      </p:sp>
    </p:spTree>
    <p:extLst>
      <p:ext uri="{BB962C8B-B14F-4D97-AF65-F5344CB8AC3E}">
        <p14:creationId xmlns:p14="http://schemas.microsoft.com/office/powerpoint/2010/main" val="35264112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6148" y="0"/>
            <a:ext cx="9372600" cy="1200416"/>
          </a:xfrm>
        </p:spPr>
        <p:txBody>
          <a:bodyPr anchor="ctr"/>
          <a:lstStyle/>
          <a:p>
            <a:pPr algn="ctr"/>
            <a:r>
              <a:rPr lang="en-US" dirty="0"/>
              <a:t>Accommodations and Modifications</a:t>
            </a:r>
          </a:p>
        </p:txBody>
      </p:sp>
      <p:sp>
        <p:nvSpPr>
          <p:cNvPr id="3" name="Content Placeholder 2"/>
          <p:cNvSpPr>
            <a:spLocks noGrp="1"/>
          </p:cNvSpPr>
          <p:nvPr>
            <p:ph idx="1"/>
          </p:nvPr>
        </p:nvSpPr>
        <p:spPr>
          <a:xfrm>
            <a:off x="280559" y="1138881"/>
            <a:ext cx="11170036" cy="4114800"/>
          </a:xfrm>
        </p:spPr>
        <p:txBody>
          <a:bodyPr/>
          <a:lstStyle/>
          <a:p>
            <a:r>
              <a:rPr lang="en-US" dirty="0"/>
              <a:t>Accommodations/modifications/supplementary supports</a:t>
            </a:r>
          </a:p>
          <a:p>
            <a:r>
              <a:rPr lang="en-US" dirty="0"/>
              <a:t>Modifications: California Education Code Section 60850 (f) (5) “Modification” means any variation in the assessment environment or process that fundamentally alters what the test measures or affects the comparability of scores.</a:t>
            </a:r>
          </a:p>
          <a:p>
            <a:r>
              <a:rPr lang="en-US" dirty="0"/>
              <a:t>Accommodation: An accommodation is any variation in the assessment environment or process that does not fundamentally alter the curriculum or standard.</a:t>
            </a:r>
          </a:p>
          <a:p>
            <a:r>
              <a:rPr lang="en-US" dirty="0"/>
              <a:t>NOTE: Any accommodation should be implemented with the least amount of support to enhance the student’s independence. The goal should be for the student to learn it and do it on his own, if possible. </a:t>
            </a:r>
            <a:br>
              <a:rPr lang="en-US" dirty="0"/>
            </a:br>
            <a:r>
              <a:rPr lang="en-US" dirty="0"/>
              <a:t/>
            </a:r>
            <a:br>
              <a:rPr lang="en-US" dirty="0"/>
            </a:br>
            <a:r>
              <a:rPr lang="en-US" dirty="0"/>
              <a:t>http://www.cde.ca.gov/ta/tg/ha/accmod.asp</a:t>
            </a:r>
          </a:p>
        </p:txBody>
      </p:sp>
      <p:sp>
        <p:nvSpPr>
          <p:cNvPr id="4" name="Slide Number Placeholder 3">
            <a:extLst>
              <a:ext uri="{FF2B5EF4-FFF2-40B4-BE49-F238E27FC236}">
                <a16:creationId xmlns:a16="http://schemas.microsoft.com/office/drawing/2014/main" id="{A6C68F7A-670B-4C29-8FA6-4F9354D8359F}"/>
              </a:ext>
            </a:extLst>
          </p:cNvPr>
          <p:cNvSpPr>
            <a:spLocks noGrp="1"/>
          </p:cNvSpPr>
          <p:nvPr>
            <p:ph type="sldNum" sz="quarter" idx="12"/>
          </p:nvPr>
        </p:nvSpPr>
        <p:spPr/>
        <p:txBody>
          <a:bodyPr/>
          <a:lstStyle/>
          <a:p>
            <a:fld id="{8FDBFFB2-86D9-4B8F-A59A-553A60B94BBE}" type="slidenum">
              <a:rPr lang="en-US" smtClean="0"/>
              <a:t>35</a:t>
            </a:fld>
            <a:endParaRPr lang="en-US" dirty="0"/>
          </a:p>
        </p:txBody>
      </p:sp>
    </p:spTree>
    <p:extLst>
      <p:ext uri="{BB962C8B-B14F-4D97-AF65-F5344CB8AC3E}">
        <p14:creationId xmlns:p14="http://schemas.microsoft.com/office/powerpoint/2010/main" val="32769570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3770" y="107092"/>
            <a:ext cx="9372600" cy="1200416"/>
          </a:xfrm>
        </p:spPr>
        <p:txBody>
          <a:bodyPr anchor="ctr"/>
          <a:lstStyle/>
          <a:p>
            <a:pPr algn="ctr"/>
            <a:r>
              <a:rPr lang="en-US" dirty="0"/>
              <a:t>What is ESY and What is it Not?</a:t>
            </a:r>
          </a:p>
        </p:txBody>
      </p:sp>
      <p:sp>
        <p:nvSpPr>
          <p:cNvPr id="3" name="Content Placeholder 2"/>
          <p:cNvSpPr>
            <a:spLocks noGrp="1"/>
          </p:cNvSpPr>
          <p:nvPr>
            <p:ph idx="1"/>
          </p:nvPr>
        </p:nvSpPr>
        <p:spPr>
          <a:xfrm>
            <a:off x="478267" y="1196545"/>
            <a:ext cx="10725192" cy="4388476"/>
          </a:xfrm>
        </p:spPr>
        <p:txBody>
          <a:bodyPr>
            <a:noAutofit/>
          </a:bodyPr>
          <a:lstStyle/>
          <a:p>
            <a:r>
              <a:rPr lang="en-US" sz="1600" dirty="0"/>
              <a:t>It is based only on the individual student's specific and unique needs that are critical to his/her overall educational progress as determined by the IEP team</a:t>
            </a:r>
          </a:p>
          <a:p>
            <a:r>
              <a:rPr lang="en-US" sz="1600" dirty="0"/>
              <a:t>Designed to maintain student's mastery of critical skills and objectives and achieved during the regular school year</a:t>
            </a:r>
          </a:p>
          <a:p>
            <a:r>
              <a:rPr lang="en-US" sz="1600" dirty="0"/>
              <a:t>Considered a strategy for minimizing the regression of skills</a:t>
            </a:r>
          </a:p>
          <a:p>
            <a:r>
              <a:rPr lang="en-US" sz="1600" dirty="0"/>
              <a:t>Should be provided if the student did not meet his goals</a:t>
            </a:r>
          </a:p>
          <a:p>
            <a:r>
              <a:rPr lang="en-US" sz="1600" dirty="0"/>
              <a:t>It is NOT- An exact replication of the services in the IEP.</a:t>
            </a:r>
            <a:br>
              <a:rPr lang="en-US" sz="1600" dirty="0"/>
            </a:br>
            <a:r>
              <a:rPr lang="en-US" sz="1600" i="1" dirty="0"/>
              <a:t>The special education and related services offered during the extended year period are comparable in standards, scope and quality to the special education program offered during the regular academic year.</a:t>
            </a:r>
          </a:p>
          <a:p>
            <a:r>
              <a:rPr lang="en-US" sz="1600" dirty="0"/>
              <a:t>Participation in ESY is at the discretion of the parents and it is NOT mandatory.</a:t>
            </a:r>
          </a:p>
          <a:p>
            <a:r>
              <a:rPr lang="en-US" sz="1600" dirty="0"/>
              <a:t>It should NOT be denied due to lack of evidence.</a:t>
            </a:r>
          </a:p>
          <a:p>
            <a:endParaRPr lang="en-US" sz="1600" dirty="0"/>
          </a:p>
        </p:txBody>
      </p:sp>
      <p:sp>
        <p:nvSpPr>
          <p:cNvPr id="4" name="Slide Number Placeholder 3">
            <a:extLst>
              <a:ext uri="{FF2B5EF4-FFF2-40B4-BE49-F238E27FC236}">
                <a16:creationId xmlns:a16="http://schemas.microsoft.com/office/drawing/2014/main" id="{986E3FA1-2501-473A-962E-204A44F7C02B}"/>
              </a:ext>
            </a:extLst>
          </p:cNvPr>
          <p:cNvSpPr>
            <a:spLocks noGrp="1"/>
          </p:cNvSpPr>
          <p:nvPr>
            <p:ph type="sldNum" sz="quarter" idx="12"/>
          </p:nvPr>
        </p:nvSpPr>
        <p:spPr/>
        <p:txBody>
          <a:bodyPr/>
          <a:lstStyle/>
          <a:p>
            <a:fld id="{8FDBFFB2-86D9-4B8F-A59A-553A60B94BBE}" type="slidenum">
              <a:rPr lang="en-US" smtClean="0"/>
              <a:t>36</a:t>
            </a:fld>
            <a:endParaRPr lang="en-US" dirty="0"/>
          </a:p>
        </p:txBody>
      </p:sp>
    </p:spTree>
    <p:extLst>
      <p:ext uri="{BB962C8B-B14F-4D97-AF65-F5344CB8AC3E}">
        <p14:creationId xmlns:p14="http://schemas.microsoft.com/office/powerpoint/2010/main" val="15923979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5619" y="65903"/>
            <a:ext cx="9372600" cy="1200416"/>
          </a:xfrm>
        </p:spPr>
        <p:txBody>
          <a:bodyPr anchor="ctr"/>
          <a:lstStyle/>
          <a:p>
            <a:pPr algn="ctr"/>
            <a:r>
              <a:rPr lang="en-US" dirty="0"/>
              <a:t>How do we determine the need for ESY?</a:t>
            </a:r>
          </a:p>
        </p:txBody>
      </p:sp>
      <p:sp>
        <p:nvSpPr>
          <p:cNvPr id="3" name="Content Placeholder 2"/>
          <p:cNvSpPr>
            <a:spLocks noGrp="1"/>
          </p:cNvSpPr>
          <p:nvPr>
            <p:ph idx="1"/>
          </p:nvPr>
        </p:nvSpPr>
        <p:spPr>
          <a:xfrm>
            <a:off x="1631564" y="1402491"/>
            <a:ext cx="9372600" cy="4114800"/>
          </a:xfrm>
        </p:spPr>
        <p:txBody>
          <a:bodyPr>
            <a:normAutofit fontScale="92500" lnSpcReduction="20000"/>
          </a:bodyPr>
          <a:lstStyle/>
          <a:p>
            <a:r>
              <a:rPr lang="en-US" sz="2400" dirty="0"/>
              <a:t>Data, data, data (OBJECTIVE). Data collected during the previous year(s) to determine the student’s need.</a:t>
            </a:r>
          </a:p>
          <a:p>
            <a:r>
              <a:rPr lang="en-US" sz="2400" dirty="0"/>
              <a:t>Most students regress, but it is important to discuss how much the student regressed and how quickly the student recoups in comparison to his/her peers.</a:t>
            </a:r>
          </a:p>
          <a:p>
            <a:r>
              <a:rPr lang="en-US" sz="2400" dirty="0"/>
              <a:t>Recommended times for ESY data collection:</a:t>
            </a:r>
          </a:p>
          <a:p>
            <a:pPr lvl="1"/>
            <a:r>
              <a:rPr lang="en-US" sz="2000" dirty="0"/>
              <a:t>At the end of the regular school year</a:t>
            </a:r>
          </a:p>
          <a:p>
            <a:pPr lvl="1"/>
            <a:r>
              <a:rPr lang="en-US" sz="2000" dirty="0"/>
              <a:t>At the end of the regular summer break</a:t>
            </a:r>
          </a:p>
          <a:p>
            <a:pPr lvl="1"/>
            <a:r>
              <a:rPr lang="en-US" sz="2000" dirty="0"/>
              <a:t>At the beginning of the school year</a:t>
            </a:r>
          </a:p>
          <a:p>
            <a:pPr lvl="1"/>
            <a:r>
              <a:rPr lang="en-US" sz="2000" dirty="0"/>
              <a:t>Before and after school vacations</a:t>
            </a:r>
          </a:p>
          <a:p>
            <a:pPr lvl="1"/>
            <a:r>
              <a:rPr lang="en-US" sz="2000" dirty="0"/>
              <a:t>Reconvene after 3 months after new data has been taken to review as a team or core team members. </a:t>
            </a:r>
          </a:p>
        </p:txBody>
      </p:sp>
      <p:sp>
        <p:nvSpPr>
          <p:cNvPr id="4" name="Slide Number Placeholder 3">
            <a:extLst>
              <a:ext uri="{FF2B5EF4-FFF2-40B4-BE49-F238E27FC236}">
                <a16:creationId xmlns:a16="http://schemas.microsoft.com/office/drawing/2014/main" id="{AF60508B-EC15-4C13-B9DC-1329F7BFAA8E}"/>
              </a:ext>
            </a:extLst>
          </p:cNvPr>
          <p:cNvSpPr>
            <a:spLocks noGrp="1"/>
          </p:cNvSpPr>
          <p:nvPr>
            <p:ph type="sldNum" sz="quarter" idx="12"/>
          </p:nvPr>
        </p:nvSpPr>
        <p:spPr/>
        <p:txBody>
          <a:bodyPr/>
          <a:lstStyle/>
          <a:p>
            <a:fld id="{8FDBFFB2-86D9-4B8F-A59A-553A60B94BBE}" type="slidenum">
              <a:rPr lang="en-US" smtClean="0"/>
              <a:t>37</a:t>
            </a:fld>
            <a:endParaRPr lang="en-US" dirty="0"/>
          </a:p>
        </p:txBody>
      </p:sp>
    </p:spTree>
    <p:extLst>
      <p:ext uri="{BB962C8B-B14F-4D97-AF65-F5344CB8AC3E}">
        <p14:creationId xmlns:p14="http://schemas.microsoft.com/office/powerpoint/2010/main" val="40953794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8612" y="-148281"/>
            <a:ext cx="9372600" cy="1200416"/>
          </a:xfrm>
        </p:spPr>
        <p:txBody>
          <a:bodyPr anchor="ctr"/>
          <a:lstStyle/>
          <a:p>
            <a:pPr algn="ctr"/>
            <a:r>
              <a:rPr lang="en-US" dirty="0"/>
              <a:t>Statement of Services/Services Page</a:t>
            </a:r>
          </a:p>
        </p:txBody>
      </p:sp>
      <p:sp>
        <p:nvSpPr>
          <p:cNvPr id="3" name="Content Placeholder 2"/>
          <p:cNvSpPr>
            <a:spLocks noGrp="1"/>
          </p:cNvSpPr>
          <p:nvPr>
            <p:ph idx="1"/>
          </p:nvPr>
        </p:nvSpPr>
        <p:spPr>
          <a:xfrm>
            <a:off x="1482489" y="982361"/>
            <a:ext cx="10165814" cy="4996543"/>
          </a:xfrm>
        </p:spPr>
        <p:txBody>
          <a:bodyPr>
            <a:normAutofit/>
          </a:bodyPr>
          <a:lstStyle/>
          <a:p>
            <a:r>
              <a:rPr lang="en-US" dirty="0"/>
              <a:t>Has the IEP team considered what is needed to enable student to be meaningfully educated with non-disabled peers and progress in the general education curriculum to the MAXIMUM extent possible?</a:t>
            </a:r>
          </a:p>
          <a:p>
            <a:r>
              <a:rPr lang="en-US" dirty="0"/>
              <a:t>What does the student need (ie. services, accommodations, aide) for the student to progress?</a:t>
            </a:r>
            <a:r>
              <a:rPr lang="en-US" sz="2800" b="1" i="1" spc="30" dirty="0">
                <a:latin typeface="Candara"/>
                <a:ea typeface="ＭＳ Ｐゴシック" pitchFamily="-60" charset="-128"/>
              </a:rPr>
              <a:t> </a:t>
            </a:r>
          </a:p>
          <a:p>
            <a:r>
              <a:rPr lang="en-US" dirty="0"/>
              <a:t>Has the IEP clearly described the following for each service?</a:t>
            </a:r>
          </a:p>
          <a:p>
            <a:pPr lvl="1"/>
            <a:r>
              <a:rPr lang="en-US" dirty="0"/>
              <a:t>Frequency and amount (time per scheduled session)</a:t>
            </a:r>
          </a:p>
          <a:p>
            <a:pPr lvl="1"/>
            <a:r>
              <a:rPr lang="en-US" dirty="0"/>
              <a:t>Location of service (classroom, speech room, push in)</a:t>
            </a:r>
          </a:p>
          <a:p>
            <a:pPr lvl="1"/>
            <a:r>
              <a:rPr lang="en-US" dirty="0"/>
              <a:t>Duration of service (should include beginning and ending dates)</a:t>
            </a:r>
          </a:p>
          <a:p>
            <a:pPr lvl="1"/>
            <a:r>
              <a:rPr lang="en-US" dirty="0"/>
              <a:t>How will service be given? (1 to 1; in group; consultative, classroom integrative service)</a:t>
            </a:r>
          </a:p>
        </p:txBody>
      </p:sp>
      <p:sp>
        <p:nvSpPr>
          <p:cNvPr id="4" name="Slide Number Placeholder 3">
            <a:extLst>
              <a:ext uri="{FF2B5EF4-FFF2-40B4-BE49-F238E27FC236}">
                <a16:creationId xmlns:a16="http://schemas.microsoft.com/office/drawing/2014/main" id="{AB938EF5-7AE0-4340-A635-99F7FDB71068}"/>
              </a:ext>
            </a:extLst>
          </p:cNvPr>
          <p:cNvSpPr>
            <a:spLocks noGrp="1"/>
          </p:cNvSpPr>
          <p:nvPr>
            <p:ph type="sldNum" sz="quarter" idx="12"/>
          </p:nvPr>
        </p:nvSpPr>
        <p:spPr/>
        <p:txBody>
          <a:bodyPr/>
          <a:lstStyle/>
          <a:p>
            <a:fld id="{8FDBFFB2-86D9-4B8F-A59A-553A60B94BBE}" type="slidenum">
              <a:rPr lang="en-US" smtClean="0"/>
              <a:t>38</a:t>
            </a:fld>
            <a:endParaRPr lang="en-US" dirty="0"/>
          </a:p>
        </p:txBody>
      </p:sp>
    </p:spTree>
    <p:extLst>
      <p:ext uri="{BB962C8B-B14F-4D97-AF65-F5344CB8AC3E}">
        <p14:creationId xmlns:p14="http://schemas.microsoft.com/office/powerpoint/2010/main" val="119480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6061" y="0"/>
            <a:ext cx="9372600" cy="1200416"/>
          </a:xfrm>
        </p:spPr>
        <p:txBody>
          <a:bodyPr anchor="ctr"/>
          <a:lstStyle/>
          <a:p>
            <a:pPr algn="ctr"/>
            <a:r>
              <a:rPr lang="en-US" dirty="0"/>
              <a:t>Placement &amp; Services</a:t>
            </a:r>
          </a:p>
        </p:txBody>
      </p:sp>
      <p:sp>
        <p:nvSpPr>
          <p:cNvPr id="3" name="Content Placeholder 2"/>
          <p:cNvSpPr>
            <a:spLocks noGrp="1"/>
          </p:cNvSpPr>
          <p:nvPr>
            <p:ph idx="1"/>
          </p:nvPr>
        </p:nvSpPr>
        <p:spPr>
          <a:xfrm>
            <a:off x="478266" y="1081216"/>
            <a:ext cx="9786079" cy="4114800"/>
          </a:xfrm>
        </p:spPr>
        <p:txBody>
          <a:bodyPr>
            <a:normAutofit fontScale="62500" lnSpcReduction="20000"/>
          </a:bodyPr>
          <a:lstStyle/>
          <a:p>
            <a:pPr marL="0" indent="0">
              <a:buFont typeface="Arial" pitchFamily="-60" charset="0"/>
              <a:buNone/>
            </a:pPr>
            <a:r>
              <a:rPr lang="en-US" sz="2400" b="1" i="1" dirty="0"/>
              <a:t>Some examples:</a:t>
            </a:r>
            <a:endParaRPr lang="en-US" sz="2400" dirty="0"/>
          </a:p>
          <a:p>
            <a:pPr marL="0" indent="0"/>
            <a:r>
              <a:rPr lang="en-US" sz="2400" dirty="0"/>
              <a:t>Regular education with resource services (pull out)</a:t>
            </a:r>
            <a:endParaRPr lang="en-US" altLang="ja-JP" sz="2400" dirty="0"/>
          </a:p>
          <a:p>
            <a:pPr marL="0" indent="0"/>
            <a:r>
              <a:rPr lang="en-US" altLang="ja-JP" sz="2400" dirty="0"/>
              <a:t>Special Education classroom (for all or part of the day)</a:t>
            </a:r>
            <a:endParaRPr lang="en-US" sz="2400" dirty="0"/>
          </a:p>
          <a:p>
            <a:pPr marL="0" indent="0"/>
            <a:r>
              <a:rPr lang="en-US" sz="2400" dirty="0"/>
              <a:t>Paraprofessional or aide support</a:t>
            </a:r>
          </a:p>
          <a:p>
            <a:pPr marL="0" indent="0"/>
            <a:r>
              <a:rPr lang="en-US" sz="2400" dirty="0"/>
              <a:t>Individual instruction</a:t>
            </a:r>
          </a:p>
          <a:p>
            <a:pPr marL="0" indent="0"/>
            <a:r>
              <a:rPr lang="en-US" sz="2400" dirty="0"/>
              <a:t>Non public school</a:t>
            </a:r>
          </a:p>
          <a:p>
            <a:pPr marL="0" indent="0"/>
            <a:r>
              <a:rPr lang="en-US" sz="2400" dirty="0"/>
              <a:t>BEWARE: “Specialized academic instruction”</a:t>
            </a:r>
          </a:p>
          <a:p>
            <a:pPr marL="0" indent="0">
              <a:buNone/>
            </a:pPr>
            <a:r>
              <a:rPr lang="en-US" sz="2400" b="1" dirty="0"/>
              <a:t>	</a:t>
            </a:r>
            <a:r>
              <a:rPr lang="en-US" sz="4000" b="1" dirty="0"/>
              <a:t>Least Restrictive Environment  </a:t>
            </a:r>
          </a:p>
          <a:p>
            <a:pPr marL="0" indent="0">
              <a:buNone/>
            </a:pPr>
            <a:r>
              <a:rPr lang="en-US" sz="2400" dirty="0"/>
              <a:t>	Placement of student must be in the “least restrictive environment.” Special education is not a 	specific place rather services that can be delivered in different locations. The IEP team must ensure 	that students have the maximum opportunity to be educated with children without disabilities in 	academic, non academic, and extracurricular activities. </a:t>
            </a:r>
          </a:p>
        </p:txBody>
      </p:sp>
      <p:sp>
        <p:nvSpPr>
          <p:cNvPr id="4" name="Slide Number Placeholder 3">
            <a:extLst>
              <a:ext uri="{FF2B5EF4-FFF2-40B4-BE49-F238E27FC236}">
                <a16:creationId xmlns:a16="http://schemas.microsoft.com/office/drawing/2014/main" id="{83013715-530F-4A9F-B4DC-EF58FCBDA23C}"/>
              </a:ext>
            </a:extLst>
          </p:cNvPr>
          <p:cNvSpPr>
            <a:spLocks noGrp="1"/>
          </p:cNvSpPr>
          <p:nvPr>
            <p:ph type="sldNum" sz="quarter" idx="12"/>
          </p:nvPr>
        </p:nvSpPr>
        <p:spPr/>
        <p:txBody>
          <a:bodyPr/>
          <a:lstStyle/>
          <a:p>
            <a:fld id="{8FDBFFB2-86D9-4B8F-A59A-553A60B94BBE}" type="slidenum">
              <a:rPr lang="en-US" smtClean="0"/>
              <a:t>39</a:t>
            </a:fld>
            <a:endParaRPr lang="en-US" dirty="0"/>
          </a:p>
        </p:txBody>
      </p:sp>
    </p:spTree>
    <p:extLst>
      <p:ext uri="{BB962C8B-B14F-4D97-AF65-F5344CB8AC3E}">
        <p14:creationId xmlns:p14="http://schemas.microsoft.com/office/powerpoint/2010/main" val="9750492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an IEP? </a:t>
            </a:r>
            <a:br>
              <a:rPr lang="en-US" dirty="0"/>
            </a:br>
            <a:r>
              <a:rPr lang="en-US" dirty="0"/>
              <a:t>Individual Education Program </a:t>
            </a:r>
          </a:p>
        </p:txBody>
      </p:sp>
      <p:sp>
        <p:nvSpPr>
          <p:cNvPr id="3" name="Content Placeholder 2"/>
          <p:cNvSpPr>
            <a:spLocks noGrp="1"/>
          </p:cNvSpPr>
          <p:nvPr>
            <p:ph idx="1"/>
          </p:nvPr>
        </p:nvSpPr>
        <p:spPr/>
        <p:txBody>
          <a:bodyPr/>
          <a:lstStyle/>
          <a:p>
            <a:r>
              <a:rPr lang="en-US" dirty="0"/>
              <a:t>An IEP May refer to three different things:</a:t>
            </a:r>
          </a:p>
          <a:p>
            <a:pPr lvl="1"/>
            <a:r>
              <a:rPr lang="en-US" dirty="0"/>
              <a:t>The Meeting: The IEP is the meeting with teachers, parents, and other service providers (such as speech therapists, school psychologists, etc.) and a representative of the school district</a:t>
            </a:r>
          </a:p>
          <a:p>
            <a:pPr lvl="1"/>
            <a:r>
              <a:rPr lang="en-US" dirty="0"/>
              <a:t>The Document: The IEP can also be the document that contains the District’s offer of placement and services and/or other changes to the materials and services for the Student</a:t>
            </a:r>
          </a:p>
          <a:p>
            <a:pPr lvl="1"/>
            <a:r>
              <a:rPr lang="en-US" dirty="0"/>
              <a:t>The Process: The IEP process is the process of identifying the child as a student with a disability and to determine the services and supports needed to have access to academics</a:t>
            </a:r>
          </a:p>
        </p:txBody>
      </p:sp>
      <p:sp>
        <p:nvSpPr>
          <p:cNvPr id="4" name="Slide Number Placeholder 3">
            <a:extLst>
              <a:ext uri="{FF2B5EF4-FFF2-40B4-BE49-F238E27FC236}">
                <a16:creationId xmlns:a16="http://schemas.microsoft.com/office/drawing/2014/main" id="{C81F3778-60C9-4426-B4D8-5E58597F8CFE}"/>
              </a:ext>
            </a:extLst>
          </p:cNvPr>
          <p:cNvSpPr>
            <a:spLocks noGrp="1"/>
          </p:cNvSpPr>
          <p:nvPr>
            <p:ph type="sldNum" sz="quarter" idx="12"/>
          </p:nvPr>
        </p:nvSpPr>
        <p:spPr/>
        <p:txBody>
          <a:bodyPr/>
          <a:lstStyle/>
          <a:p>
            <a:fld id="{8FDBFFB2-86D9-4B8F-A59A-553A60B94BBE}" type="slidenum">
              <a:rPr lang="en-US" smtClean="0"/>
              <a:t>4</a:t>
            </a:fld>
            <a:endParaRPr lang="en-US" dirty="0"/>
          </a:p>
        </p:txBody>
      </p:sp>
    </p:spTree>
    <p:extLst>
      <p:ext uri="{BB962C8B-B14F-4D97-AF65-F5344CB8AC3E}">
        <p14:creationId xmlns:p14="http://schemas.microsoft.com/office/powerpoint/2010/main" val="8456503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Related Services</a:t>
            </a:r>
          </a:p>
        </p:txBody>
      </p:sp>
      <p:sp>
        <p:nvSpPr>
          <p:cNvPr id="3" name="Content Placeholder 2"/>
          <p:cNvSpPr>
            <a:spLocks noGrp="1"/>
          </p:cNvSpPr>
          <p:nvPr>
            <p:ph idx="1"/>
          </p:nvPr>
        </p:nvSpPr>
        <p:spPr/>
        <p:txBody>
          <a:bodyPr>
            <a:normAutofit fontScale="85000" lnSpcReduction="20000"/>
          </a:bodyPr>
          <a:lstStyle/>
          <a:p>
            <a:pPr>
              <a:buFont typeface="Arial" pitchFamily="-60" charset="0"/>
              <a:buNone/>
            </a:pPr>
            <a:r>
              <a:rPr lang="en-US" b="1" i="1" dirty="0"/>
              <a:t>Services include, but are not limited to:</a:t>
            </a:r>
            <a:endParaRPr lang="en-US" dirty="0"/>
          </a:p>
          <a:p>
            <a:pPr lvl="1"/>
            <a:r>
              <a:rPr lang="en-US" dirty="0"/>
              <a:t>Training and counseling for parents</a:t>
            </a:r>
          </a:p>
          <a:p>
            <a:pPr lvl="1"/>
            <a:r>
              <a:rPr lang="en-US" dirty="0"/>
              <a:t>Audiological Services</a:t>
            </a:r>
          </a:p>
          <a:p>
            <a:pPr lvl="1"/>
            <a:r>
              <a:rPr lang="en-US" dirty="0"/>
              <a:t>Interpreter Services</a:t>
            </a:r>
          </a:p>
          <a:p>
            <a:pPr lvl="1"/>
            <a:r>
              <a:rPr lang="en-US" dirty="0"/>
              <a:t>Orientation and Mobility Services</a:t>
            </a:r>
          </a:p>
          <a:p>
            <a:pPr lvl="1"/>
            <a:r>
              <a:rPr lang="en-US" dirty="0"/>
              <a:t>Speech and language therapy</a:t>
            </a:r>
          </a:p>
          <a:p>
            <a:pPr lvl="1"/>
            <a:r>
              <a:rPr lang="en-US" dirty="0"/>
              <a:t>Health Services in the school and/or school nurse services</a:t>
            </a:r>
          </a:p>
          <a:p>
            <a:pPr lvl="1"/>
            <a:r>
              <a:rPr lang="en-US" dirty="0"/>
              <a:t>Social/counseling services in school</a:t>
            </a:r>
          </a:p>
          <a:p>
            <a:pPr lvl="1"/>
            <a:r>
              <a:rPr lang="en-US" dirty="0"/>
              <a:t>Psychological Services</a:t>
            </a:r>
          </a:p>
          <a:p>
            <a:pPr lvl="1"/>
            <a:r>
              <a:rPr lang="en-US" dirty="0"/>
              <a:t>Assistive Technology</a:t>
            </a:r>
          </a:p>
          <a:p>
            <a:pPr lvl="1"/>
            <a:r>
              <a:rPr lang="en-US" dirty="0"/>
              <a:t>Physical Therapy</a:t>
            </a:r>
          </a:p>
          <a:p>
            <a:pPr lvl="1"/>
            <a:r>
              <a:rPr lang="en-US" dirty="0"/>
              <a:t>Occupational Therapy</a:t>
            </a:r>
          </a:p>
          <a:p>
            <a:pPr lvl="1"/>
            <a:r>
              <a:rPr lang="en-US" dirty="0"/>
              <a:t>Transportation (regular, curb to curb, door to door etc….) </a:t>
            </a:r>
          </a:p>
          <a:p>
            <a:pPr lvl="1"/>
            <a:r>
              <a:rPr lang="en-US" dirty="0"/>
              <a:t>Behavior Services </a:t>
            </a:r>
          </a:p>
          <a:p>
            <a:endParaRPr lang="en-US" dirty="0"/>
          </a:p>
        </p:txBody>
      </p:sp>
      <p:sp>
        <p:nvSpPr>
          <p:cNvPr id="4" name="Slide Number Placeholder 3">
            <a:extLst>
              <a:ext uri="{FF2B5EF4-FFF2-40B4-BE49-F238E27FC236}">
                <a16:creationId xmlns:a16="http://schemas.microsoft.com/office/drawing/2014/main" id="{10C2E616-CB59-4713-9648-27A9E286EA11}"/>
              </a:ext>
            </a:extLst>
          </p:cNvPr>
          <p:cNvSpPr>
            <a:spLocks noGrp="1"/>
          </p:cNvSpPr>
          <p:nvPr>
            <p:ph type="sldNum" sz="quarter" idx="12"/>
          </p:nvPr>
        </p:nvSpPr>
        <p:spPr/>
        <p:txBody>
          <a:bodyPr/>
          <a:lstStyle/>
          <a:p>
            <a:fld id="{8FDBFFB2-86D9-4B8F-A59A-553A60B94BBE}" type="slidenum">
              <a:rPr lang="en-US" smtClean="0"/>
              <a:t>40</a:t>
            </a:fld>
            <a:endParaRPr lang="en-US" dirty="0"/>
          </a:p>
        </p:txBody>
      </p:sp>
    </p:spTree>
    <p:extLst>
      <p:ext uri="{BB962C8B-B14F-4D97-AF65-F5344CB8AC3E}">
        <p14:creationId xmlns:p14="http://schemas.microsoft.com/office/powerpoint/2010/main" val="42116243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Supplementary Aids and Services</a:t>
            </a:r>
          </a:p>
        </p:txBody>
      </p:sp>
      <p:sp>
        <p:nvSpPr>
          <p:cNvPr id="3" name="Content Placeholder 2"/>
          <p:cNvSpPr>
            <a:spLocks noGrp="1"/>
          </p:cNvSpPr>
          <p:nvPr>
            <p:ph idx="1"/>
          </p:nvPr>
        </p:nvSpPr>
        <p:spPr/>
        <p:txBody>
          <a:bodyPr>
            <a:normAutofit fontScale="77500" lnSpcReduction="20000"/>
          </a:bodyPr>
          <a:lstStyle/>
          <a:p>
            <a:r>
              <a:rPr lang="en-US" dirty="0"/>
              <a:t>Adaptive Equipment</a:t>
            </a:r>
          </a:p>
          <a:p>
            <a:r>
              <a:rPr lang="en-US" dirty="0"/>
              <a:t>Modified or Accommodated Academic Materials</a:t>
            </a:r>
          </a:p>
          <a:p>
            <a:r>
              <a:rPr lang="en-US" dirty="0"/>
              <a:t>Assistive Technology such as word processor or a communication system</a:t>
            </a:r>
          </a:p>
          <a:p>
            <a:r>
              <a:rPr lang="en-US" dirty="0"/>
              <a:t>Staff, Student, and/or Parent Training</a:t>
            </a:r>
          </a:p>
          <a:p>
            <a:r>
              <a:rPr lang="en-US" dirty="0"/>
              <a:t>Visual Schedule</a:t>
            </a:r>
          </a:p>
          <a:p>
            <a:r>
              <a:rPr lang="en-US" dirty="0"/>
              <a:t>Breaks during the day</a:t>
            </a:r>
          </a:p>
          <a:p>
            <a:r>
              <a:rPr lang="en-US" dirty="0"/>
              <a:t>Sensory Diet</a:t>
            </a:r>
          </a:p>
          <a:p>
            <a:r>
              <a:rPr lang="en-US" dirty="0"/>
              <a:t>Note taker</a:t>
            </a:r>
          </a:p>
          <a:p>
            <a:r>
              <a:rPr lang="en-US" dirty="0"/>
              <a:t>Adapted materials such as large print, braille books, books on tape/cd</a:t>
            </a:r>
          </a:p>
          <a:p>
            <a:r>
              <a:rPr lang="en-US" dirty="0"/>
              <a:t>Collaboration/consultation between staff, parents, and other professionals (this can include daily and/or weekly communication between home and school)</a:t>
            </a:r>
          </a:p>
          <a:p>
            <a:endParaRPr lang="en-US" dirty="0"/>
          </a:p>
        </p:txBody>
      </p:sp>
      <p:sp>
        <p:nvSpPr>
          <p:cNvPr id="4" name="Slide Number Placeholder 3">
            <a:extLst>
              <a:ext uri="{FF2B5EF4-FFF2-40B4-BE49-F238E27FC236}">
                <a16:creationId xmlns:a16="http://schemas.microsoft.com/office/drawing/2014/main" id="{22FB6797-0B1B-4BD9-919E-6BA9C0652AD3}"/>
              </a:ext>
            </a:extLst>
          </p:cNvPr>
          <p:cNvSpPr>
            <a:spLocks noGrp="1"/>
          </p:cNvSpPr>
          <p:nvPr>
            <p:ph type="sldNum" sz="quarter" idx="12"/>
          </p:nvPr>
        </p:nvSpPr>
        <p:spPr/>
        <p:txBody>
          <a:bodyPr/>
          <a:lstStyle/>
          <a:p>
            <a:fld id="{8FDBFFB2-86D9-4B8F-A59A-553A60B94BBE}" type="slidenum">
              <a:rPr lang="en-US" smtClean="0"/>
              <a:t>41</a:t>
            </a:fld>
            <a:endParaRPr lang="en-US" dirty="0"/>
          </a:p>
        </p:txBody>
      </p:sp>
    </p:spTree>
    <p:extLst>
      <p:ext uri="{BB962C8B-B14F-4D97-AF65-F5344CB8AC3E}">
        <p14:creationId xmlns:p14="http://schemas.microsoft.com/office/powerpoint/2010/main" val="3955002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0862" y="0"/>
            <a:ext cx="9372600" cy="1200416"/>
          </a:xfrm>
        </p:spPr>
        <p:txBody>
          <a:bodyPr anchor="ctr"/>
          <a:lstStyle/>
          <a:p>
            <a:pPr algn="ctr"/>
            <a:r>
              <a:rPr lang="en-US" dirty="0"/>
              <a:t>Before the Parent Leaves the Meeting</a:t>
            </a:r>
          </a:p>
        </p:txBody>
      </p:sp>
      <p:sp>
        <p:nvSpPr>
          <p:cNvPr id="3" name="Content Placeholder 2"/>
          <p:cNvSpPr>
            <a:spLocks noGrp="1"/>
          </p:cNvSpPr>
          <p:nvPr>
            <p:ph idx="1"/>
          </p:nvPr>
        </p:nvSpPr>
        <p:spPr>
          <a:xfrm>
            <a:off x="420602" y="1200416"/>
            <a:ext cx="9372600" cy="4114800"/>
          </a:xfrm>
        </p:spPr>
        <p:txBody>
          <a:bodyPr/>
          <a:lstStyle/>
          <a:p>
            <a:r>
              <a:rPr lang="en-US" dirty="0"/>
              <a:t>Get an offer of FAPE </a:t>
            </a:r>
          </a:p>
          <a:p>
            <a:r>
              <a:rPr lang="en-US" dirty="0"/>
              <a:t>If this is an eligibility IEP then the Parent should agree to eligibility </a:t>
            </a:r>
          </a:p>
          <a:p>
            <a:r>
              <a:rPr lang="en-US" dirty="0"/>
              <a:t>Get a copy of the IEP and ask them to pdf the Parent a copy</a:t>
            </a:r>
          </a:p>
          <a:p>
            <a:r>
              <a:rPr lang="en-US" dirty="0"/>
              <a:t>Get a copy of all the assessments</a:t>
            </a:r>
          </a:p>
          <a:p>
            <a:r>
              <a:rPr lang="en-US" dirty="0"/>
              <a:t>If you are continuing the IEP because the IEP is not finished, get a date when it will continue, INCLUDING the important related services providers</a:t>
            </a:r>
          </a:p>
          <a:p>
            <a:r>
              <a:rPr lang="en-US" dirty="0"/>
              <a:t>After the meeting, following up with emails on conversations to the IEP team and/or members </a:t>
            </a:r>
            <a:br>
              <a:rPr lang="en-US" dirty="0"/>
            </a:br>
            <a:r>
              <a:rPr lang="en-US" dirty="0"/>
              <a:t>	</a:t>
            </a:r>
          </a:p>
        </p:txBody>
      </p:sp>
      <p:sp>
        <p:nvSpPr>
          <p:cNvPr id="4" name="Slide Number Placeholder 3">
            <a:extLst>
              <a:ext uri="{FF2B5EF4-FFF2-40B4-BE49-F238E27FC236}">
                <a16:creationId xmlns:a16="http://schemas.microsoft.com/office/drawing/2014/main" id="{4176EEA0-BA90-4E50-8CBD-6AB1EF697617}"/>
              </a:ext>
            </a:extLst>
          </p:cNvPr>
          <p:cNvSpPr>
            <a:spLocks noGrp="1"/>
          </p:cNvSpPr>
          <p:nvPr>
            <p:ph type="sldNum" sz="quarter" idx="12"/>
          </p:nvPr>
        </p:nvSpPr>
        <p:spPr/>
        <p:txBody>
          <a:bodyPr/>
          <a:lstStyle/>
          <a:p>
            <a:fld id="{8FDBFFB2-86D9-4B8F-A59A-553A60B94BBE}" type="slidenum">
              <a:rPr lang="en-US" smtClean="0"/>
              <a:t>42</a:t>
            </a:fld>
            <a:endParaRPr lang="en-US" dirty="0"/>
          </a:p>
        </p:txBody>
      </p:sp>
    </p:spTree>
    <p:extLst>
      <p:ext uri="{BB962C8B-B14F-4D97-AF65-F5344CB8AC3E}">
        <p14:creationId xmlns:p14="http://schemas.microsoft.com/office/powerpoint/2010/main" val="6435401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Right to Refuse Consent</a:t>
            </a:r>
          </a:p>
        </p:txBody>
      </p:sp>
      <p:sp>
        <p:nvSpPr>
          <p:cNvPr id="3" name="Content Placeholder 2"/>
          <p:cNvSpPr>
            <a:spLocks noGrp="1"/>
          </p:cNvSpPr>
          <p:nvPr>
            <p:ph idx="1"/>
          </p:nvPr>
        </p:nvSpPr>
        <p:spPr/>
        <p:txBody>
          <a:bodyPr/>
          <a:lstStyle/>
          <a:p>
            <a:endParaRPr lang="en-US" dirty="0"/>
          </a:p>
          <a:p>
            <a:r>
              <a:rPr lang="en-US" dirty="0"/>
              <a:t>Parents have the right to:</a:t>
            </a:r>
          </a:p>
          <a:p>
            <a:pPr lvl="1"/>
            <a:r>
              <a:rPr lang="en-US" dirty="0"/>
              <a:t>Refuse to consent to an assessment</a:t>
            </a:r>
          </a:p>
          <a:p>
            <a:pPr lvl="1"/>
            <a:r>
              <a:rPr lang="en-US" dirty="0"/>
              <a:t>Refuse to consent to a placement</a:t>
            </a:r>
          </a:p>
          <a:p>
            <a:pPr lvl="1"/>
            <a:r>
              <a:rPr lang="en-US" dirty="0"/>
              <a:t>Consent in part or not consent to parts of an IEP</a:t>
            </a:r>
          </a:p>
          <a:p>
            <a:pPr lvl="1"/>
            <a:r>
              <a:rPr lang="en-US" dirty="0"/>
              <a:t>Revoke consent to any part of the IEP</a:t>
            </a:r>
          </a:p>
          <a:p>
            <a:pPr lvl="1"/>
            <a:r>
              <a:rPr lang="en-US" dirty="0"/>
              <a:t>“Authorize” in part, or in its entirety, the IEP</a:t>
            </a:r>
          </a:p>
        </p:txBody>
      </p:sp>
      <p:sp>
        <p:nvSpPr>
          <p:cNvPr id="4" name="Slide Number Placeholder 3">
            <a:extLst>
              <a:ext uri="{FF2B5EF4-FFF2-40B4-BE49-F238E27FC236}">
                <a16:creationId xmlns:a16="http://schemas.microsoft.com/office/drawing/2014/main" id="{1B3C785D-1F0A-46A0-9AB4-DE2DF368833E}"/>
              </a:ext>
            </a:extLst>
          </p:cNvPr>
          <p:cNvSpPr>
            <a:spLocks noGrp="1"/>
          </p:cNvSpPr>
          <p:nvPr>
            <p:ph type="sldNum" sz="quarter" idx="12"/>
          </p:nvPr>
        </p:nvSpPr>
        <p:spPr/>
        <p:txBody>
          <a:bodyPr/>
          <a:lstStyle/>
          <a:p>
            <a:fld id="{8FDBFFB2-86D9-4B8F-A59A-553A60B94BBE}" type="slidenum">
              <a:rPr lang="en-US" smtClean="0"/>
              <a:t>43</a:t>
            </a:fld>
            <a:endParaRPr lang="en-US" dirty="0"/>
          </a:p>
        </p:txBody>
      </p:sp>
    </p:spTree>
    <p:extLst>
      <p:ext uri="{BB962C8B-B14F-4D97-AF65-F5344CB8AC3E}">
        <p14:creationId xmlns:p14="http://schemas.microsoft.com/office/powerpoint/2010/main" val="37798374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1362" y="304800"/>
            <a:ext cx="10979451" cy="667265"/>
          </a:xfrm>
        </p:spPr>
        <p:txBody>
          <a:bodyPr/>
          <a:lstStyle/>
          <a:p>
            <a:r>
              <a:rPr lang="en-US" dirty="0"/>
              <a:t>QUESTIONS</a:t>
            </a:r>
          </a:p>
        </p:txBody>
      </p:sp>
      <p:sp>
        <p:nvSpPr>
          <p:cNvPr id="3" name="Content Placeholder 2"/>
          <p:cNvSpPr>
            <a:spLocks noGrp="1"/>
          </p:cNvSpPr>
          <p:nvPr>
            <p:ph idx="1"/>
          </p:nvPr>
        </p:nvSpPr>
        <p:spPr>
          <a:xfrm>
            <a:off x="1680519" y="1128584"/>
            <a:ext cx="9900294" cy="4586416"/>
          </a:xfrm>
        </p:spPr>
        <p:txBody>
          <a:bodyPr>
            <a:normAutofit fontScale="85000" lnSpcReduction="10000"/>
          </a:bodyPr>
          <a:lstStyle/>
          <a:p>
            <a:r>
              <a:rPr lang="en-US" dirty="0"/>
              <a:t>What does the Parent do if their child has behavioral issues at school?</a:t>
            </a:r>
          </a:p>
          <a:p>
            <a:pPr marL="1028700" lvl="2" indent="-342900">
              <a:buAutoNum type="arabicPeriod"/>
            </a:pPr>
            <a:r>
              <a:rPr lang="en-US" dirty="0"/>
              <a:t>Request an IEP Meeting </a:t>
            </a:r>
          </a:p>
          <a:p>
            <a:pPr marL="1028700" lvl="2" indent="-342900">
              <a:buAutoNum type="arabicPeriod"/>
            </a:pPr>
            <a:r>
              <a:rPr lang="en-US" dirty="0"/>
              <a:t>Request a Behavior Intervention Plan (BIP) </a:t>
            </a:r>
          </a:p>
          <a:p>
            <a:pPr marL="1028700" lvl="2" indent="-342900">
              <a:buAutoNum type="arabicPeriod"/>
            </a:pPr>
            <a:r>
              <a:rPr lang="en-US" dirty="0"/>
              <a:t>Request a Functional Behavior Assessment (FBA)</a:t>
            </a:r>
          </a:p>
          <a:p>
            <a:r>
              <a:rPr lang="en-US" dirty="0"/>
              <a:t>Can the IEP include a plan for communication between the Parent and Teacher? Yes, this should be listed on the supplementary aids and accommodations and it can be as often as daily, if needed</a:t>
            </a:r>
          </a:p>
          <a:p>
            <a:r>
              <a:rPr lang="en-US" dirty="0"/>
              <a:t>Can the District suspend my child for behaviors related to his/her disability? Yes, but see the first question above</a:t>
            </a:r>
          </a:p>
          <a:p>
            <a:r>
              <a:rPr lang="en-US" dirty="0"/>
              <a:t>Does my child with medical needs require a health care plan to get appropriate special education services? Not necessarily but it would be a good idea to have one</a:t>
            </a:r>
          </a:p>
          <a:p>
            <a:r>
              <a:rPr lang="en-US" dirty="0"/>
              <a:t>What do I do at the beginning of the year to help my child’s new teacher understand his/her needs and IEP?  You can provide a copy of the IEP and schedule a quick meeting with the teacher to discuss how you can help them understand your child’s needs and implement the IEP.  This is a good time to find out if the teacher requires any additional supports which you can then request an IEP meeting and ask for those supports/services to be added to the IEP </a:t>
            </a:r>
          </a:p>
          <a:p>
            <a:endParaRPr lang="en-US" dirty="0"/>
          </a:p>
          <a:p>
            <a:endParaRPr lang="en-US" dirty="0"/>
          </a:p>
          <a:p>
            <a:pPr marL="365760" lvl="1" indent="0">
              <a:buNone/>
            </a:pPr>
            <a:endParaRPr lang="en-US" dirty="0"/>
          </a:p>
        </p:txBody>
      </p:sp>
      <p:sp>
        <p:nvSpPr>
          <p:cNvPr id="4" name="Slide Number Placeholder 3">
            <a:extLst>
              <a:ext uri="{FF2B5EF4-FFF2-40B4-BE49-F238E27FC236}">
                <a16:creationId xmlns:a16="http://schemas.microsoft.com/office/drawing/2014/main" id="{31AF2340-FFA7-4AF5-B29F-3B16330275B2}"/>
              </a:ext>
            </a:extLst>
          </p:cNvPr>
          <p:cNvSpPr>
            <a:spLocks noGrp="1"/>
          </p:cNvSpPr>
          <p:nvPr>
            <p:ph type="sldNum" sz="quarter" idx="12"/>
          </p:nvPr>
        </p:nvSpPr>
        <p:spPr/>
        <p:txBody>
          <a:bodyPr/>
          <a:lstStyle/>
          <a:p>
            <a:fld id="{8FDBFFB2-86D9-4B8F-A59A-553A60B94BBE}" type="slidenum">
              <a:rPr lang="en-US" smtClean="0"/>
              <a:t>44</a:t>
            </a:fld>
            <a:endParaRPr lang="en-US" dirty="0"/>
          </a:p>
        </p:txBody>
      </p:sp>
    </p:spTree>
    <p:extLst>
      <p:ext uri="{BB962C8B-B14F-4D97-AF65-F5344CB8AC3E}">
        <p14:creationId xmlns:p14="http://schemas.microsoft.com/office/powerpoint/2010/main" val="33312529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4270" y="304800"/>
            <a:ext cx="11086543" cy="1200416"/>
          </a:xfrm>
        </p:spPr>
        <p:txBody>
          <a:bodyPr>
            <a:normAutofit fontScale="90000"/>
          </a:bodyPr>
          <a:lstStyle/>
          <a:p>
            <a:pPr marL="45720"/>
            <a:r>
              <a:rPr lang="en-US" dirty="0"/>
              <a:t>The District seems like they are being cooperative and providing the child what they need but how does the Parent know if their child is receiving a FAPE?</a:t>
            </a:r>
          </a:p>
        </p:txBody>
      </p:sp>
      <p:sp>
        <p:nvSpPr>
          <p:cNvPr id="3" name="Content Placeholder 2"/>
          <p:cNvSpPr>
            <a:spLocks noGrp="1"/>
          </p:cNvSpPr>
          <p:nvPr>
            <p:ph idx="1"/>
          </p:nvPr>
        </p:nvSpPr>
        <p:spPr/>
        <p:txBody>
          <a:bodyPr>
            <a:normAutofit fontScale="92500" lnSpcReduction="10000"/>
          </a:bodyPr>
          <a:lstStyle/>
          <a:p>
            <a:pPr>
              <a:buFont typeface="Arial" panose="020B0604020202020204" pitchFamily="34" charset="0"/>
              <a:buChar char="•"/>
            </a:pPr>
            <a:r>
              <a:rPr lang="en-US" dirty="0"/>
              <a:t>Is the child meeting their goals?</a:t>
            </a:r>
          </a:p>
          <a:p>
            <a:pPr>
              <a:buFont typeface="Arial" panose="020B0604020202020204" pitchFamily="34" charset="0"/>
              <a:buChar char="•"/>
            </a:pPr>
            <a:r>
              <a:rPr lang="en-US" dirty="0"/>
              <a:t>Has the child had the same goals for more than one year? </a:t>
            </a:r>
          </a:p>
          <a:p>
            <a:pPr>
              <a:buFont typeface="Arial" panose="020B0604020202020204" pitchFamily="34" charset="0"/>
              <a:buChar char="•"/>
            </a:pPr>
            <a:r>
              <a:rPr lang="en-US" dirty="0"/>
              <a:t>Is the child meeting standards on state standardized tests? </a:t>
            </a:r>
          </a:p>
          <a:p>
            <a:pPr>
              <a:buFont typeface="Arial" panose="020B0604020202020204" pitchFamily="34" charset="0"/>
              <a:buChar char="•"/>
            </a:pPr>
            <a:r>
              <a:rPr lang="en-US" dirty="0"/>
              <a:t>Is the child meeting grade level common core standards? </a:t>
            </a:r>
          </a:p>
          <a:p>
            <a:pPr>
              <a:buFont typeface="Arial" panose="020B0604020202020204" pitchFamily="34" charset="0"/>
              <a:buChar char="•"/>
            </a:pPr>
            <a:r>
              <a:rPr lang="en-US" dirty="0"/>
              <a:t>Is the child making progress academically, socially, emotionally, and behaviorally from year to year? </a:t>
            </a:r>
          </a:p>
          <a:p>
            <a:pPr>
              <a:buFont typeface="Arial" panose="020B0604020202020204" pitchFamily="34" charset="0"/>
              <a:buChar char="•"/>
            </a:pPr>
            <a:r>
              <a:rPr lang="en-US" dirty="0"/>
              <a:t>Are there services the child needs, which the Parent is obtaining outside of school, that the District refuses to offer or has not offered? (ex. Counseling, tutoring, speech, occupational therapy etc.)</a:t>
            </a:r>
          </a:p>
          <a:p>
            <a:pPr>
              <a:buFont typeface="Arial" panose="020B0604020202020204" pitchFamily="34" charset="0"/>
              <a:buChar char="•"/>
            </a:pPr>
            <a:r>
              <a:rPr lang="en-US" dirty="0"/>
              <a:t>Is the child missing school due to emotional and behavioral deficits and the District keeps saying it is a home issue? </a:t>
            </a:r>
          </a:p>
        </p:txBody>
      </p:sp>
      <p:sp>
        <p:nvSpPr>
          <p:cNvPr id="4" name="Slide Number Placeholder 3">
            <a:extLst>
              <a:ext uri="{FF2B5EF4-FFF2-40B4-BE49-F238E27FC236}">
                <a16:creationId xmlns:a16="http://schemas.microsoft.com/office/drawing/2014/main" id="{5AAD4224-F322-46EE-94D0-F40BD2A93995}"/>
              </a:ext>
            </a:extLst>
          </p:cNvPr>
          <p:cNvSpPr>
            <a:spLocks noGrp="1"/>
          </p:cNvSpPr>
          <p:nvPr>
            <p:ph type="sldNum" sz="quarter" idx="12"/>
          </p:nvPr>
        </p:nvSpPr>
        <p:spPr/>
        <p:txBody>
          <a:bodyPr/>
          <a:lstStyle/>
          <a:p>
            <a:fld id="{8FDBFFB2-86D9-4B8F-A59A-553A60B94BBE}" type="slidenum">
              <a:rPr lang="en-US" smtClean="0"/>
              <a:t>45</a:t>
            </a:fld>
            <a:endParaRPr lang="en-US" dirty="0"/>
          </a:p>
        </p:txBody>
      </p:sp>
    </p:spTree>
    <p:extLst>
      <p:ext uri="{BB962C8B-B14F-4D97-AF65-F5344CB8AC3E}">
        <p14:creationId xmlns:p14="http://schemas.microsoft.com/office/powerpoint/2010/main" val="14780816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When should the Parent contact an attorney?</a:t>
            </a:r>
          </a:p>
        </p:txBody>
      </p:sp>
      <p:sp>
        <p:nvSpPr>
          <p:cNvPr id="3" name="Content Placeholder 2"/>
          <p:cNvSpPr>
            <a:spLocks noGrp="1"/>
          </p:cNvSpPr>
          <p:nvPr>
            <p:ph idx="1"/>
          </p:nvPr>
        </p:nvSpPr>
        <p:spPr/>
        <p:txBody>
          <a:bodyPr/>
          <a:lstStyle/>
          <a:p>
            <a:pPr marL="502920" indent="-457200">
              <a:buAutoNum type="arabicPeriod"/>
            </a:pPr>
            <a:r>
              <a:rPr lang="en-US" dirty="0"/>
              <a:t>The District has given the Parent an offer of FAPE, it is not appropriate and there is no further room for discussion or changes</a:t>
            </a:r>
          </a:p>
          <a:p>
            <a:pPr marL="502920" indent="-457200">
              <a:buAutoNum type="arabicPeriod"/>
            </a:pPr>
            <a:r>
              <a:rPr lang="en-US" dirty="0"/>
              <a:t>The child is being expelled</a:t>
            </a:r>
          </a:p>
          <a:p>
            <a:pPr marL="502920" indent="-457200">
              <a:buAutoNum type="arabicPeriod"/>
            </a:pPr>
            <a:r>
              <a:rPr lang="en-US" dirty="0"/>
              <a:t>The child is not making progress on goals or in the classroom</a:t>
            </a:r>
          </a:p>
          <a:p>
            <a:pPr marL="502920" indent="-457200">
              <a:buAutoNum type="arabicPeriod"/>
            </a:pPr>
            <a:r>
              <a:rPr lang="en-US" dirty="0"/>
              <a:t>The child is not receiving all required services</a:t>
            </a:r>
          </a:p>
          <a:p>
            <a:pPr marL="502920" indent="-457200">
              <a:buAutoNum type="arabicPeriod"/>
            </a:pPr>
            <a:r>
              <a:rPr lang="en-US" dirty="0"/>
              <a:t>The child is not offered an appropriate educational placement</a:t>
            </a:r>
          </a:p>
          <a:p>
            <a:pPr marL="502920" indent="-457200">
              <a:buAutoNum type="arabicPeriod"/>
            </a:pPr>
            <a:r>
              <a:rPr lang="en-US" dirty="0"/>
              <a:t>The District refuses to assess or refuses to fund an IEE</a:t>
            </a:r>
          </a:p>
          <a:p>
            <a:pPr marL="502920" indent="-457200">
              <a:buAutoNum type="arabicPeriod"/>
            </a:pPr>
            <a:r>
              <a:rPr lang="en-US" dirty="0"/>
              <a:t>The child is in danger or has been physically or emotionally abused at school</a:t>
            </a:r>
          </a:p>
        </p:txBody>
      </p:sp>
      <p:sp>
        <p:nvSpPr>
          <p:cNvPr id="4" name="Slide Number Placeholder 3">
            <a:extLst>
              <a:ext uri="{FF2B5EF4-FFF2-40B4-BE49-F238E27FC236}">
                <a16:creationId xmlns:a16="http://schemas.microsoft.com/office/drawing/2014/main" id="{41FC8AEC-A3FF-400A-82CF-DC09165053CD}"/>
              </a:ext>
            </a:extLst>
          </p:cNvPr>
          <p:cNvSpPr>
            <a:spLocks noGrp="1"/>
          </p:cNvSpPr>
          <p:nvPr>
            <p:ph type="sldNum" sz="quarter" idx="12"/>
          </p:nvPr>
        </p:nvSpPr>
        <p:spPr/>
        <p:txBody>
          <a:bodyPr/>
          <a:lstStyle/>
          <a:p>
            <a:fld id="{8FDBFFB2-86D9-4B8F-A59A-553A60B94BBE}" type="slidenum">
              <a:rPr lang="en-US" smtClean="0"/>
              <a:t>46</a:t>
            </a:fld>
            <a:endParaRPr lang="en-US" dirty="0"/>
          </a:p>
        </p:txBody>
      </p:sp>
    </p:spTree>
    <p:extLst>
      <p:ext uri="{BB962C8B-B14F-4D97-AF65-F5344CB8AC3E}">
        <p14:creationId xmlns:p14="http://schemas.microsoft.com/office/powerpoint/2010/main" val="9976949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00905" y="1518407"/>
            <a:ext cx="9372600" cy="5003901"/>
          </a:xfrm>
        </p:spPr>
        <p:txBody>
          <a:bodyPr>
            <a:normAutofit/>
          </a:bodyPr>
          <a:lstStyle/>
          <a:p>
            <a:pPr marL="45720" indent="0">
              <a:buNone/>
            </a:pPr>
            <a:r>
              <a:rPr lang="en-US" sz="3000" dirty="0"/>
              <a:t>THANK YOU VERY MUCH FOR ATTENDING</a:t>
            </a:r>
          </a:p>
          <a:p>
            <a:pPr marL="45720" indent="0">
              <a:buNone/>
            </a:pPr>
            <a:endParaRPr lang="en-US" sz="3000" dirty="0"/>
          </a:p>
          <a:p>
            <a:pPr marL="45720" indent="0">
              <a:buNone/>
            </a:pPr>
            <a:r>
              <a:rPr lang="en-US" sz="3000" dirty="0"/>
              <a:t>    Christian Knox</a:t>
            </a:r>
          </a:p>
          <a:p>
            <a:pPr marL="45720" indent="0">
              <a:buNone/>
            </a:pPr>
            <a:r>
              <a:rPr lang="en-US" sz="3000" dirty="0"/>
              <a:t>    Ruderman &amp; Knox, LLP</a:t>
            </a:r>
          </a:p>
          <a:p>
            <a:pPr marL="45720" indent="0">
              <a:buNone/>
            </a:pPr>
            <a:r>
              <a:rPr lang="en-US" sz="3000" dirty="0"/>
              <a:t>	www.rudermanknox.com</a:t>
            </a:r>
          </a:p>
          <a:p>
            <a:pPr marL="45720" indent="0">
              <a:buNone/>
            </a:pPr>
            <a:r>
              <a:rPr lang="en-US" sz="3000" dirty="0"/>
              <a:t>	(916) 563-0100</a:t>
            </a:r>
          </a:p>
        </p:txBody>
      </p:sp>
      <p:sp>
        <p:nvSpPr>
          <p:cNvPr id="2" name="Slide Number Placeholder 1">
            <a:extLst>
              <a:ext uri="{FF2B5EF4-FFF2-40B4-BE49-F238E27FC236}">
                <a16:creationId xmlns:a16="http://schemas.microsoft.com/office/drawing/2014/main" id="{B8A6538F-9701-487E-B1AD-6D3D8DBA00D8}"/>
              </a:ext>
            </a:extLst>
          </p:cNvPr>
          <p:cNvSpPr>
            <a:spLocks noGrp="1"/>
          </p:cNvSpPr>
          <p:nvPr>
            <p:ph type="sldNum" sz="quarter" idx="12"/>
          </p:nvPr>
        </p:nvSpPr>
        <p:spPr/>
        <p:txBody>
          <a:bodyPr/>
          <a:lstStyle/>
          <a:p>
            <a:fld id="{8FDBFFB2-86D9-4B8F-A59A-553A60B94BBE}" type="slidenum">
              <a:rPr lang="en-US" smtClean="0"/>
              <a:t>47</a:t>
            </a:fld>
            <a:endParaRPr lang="en-US" dirty="0"/>
          </a:p>
        </p:txBody>
      </p:sp>
    </p:spTree>
    <p:extLst>
      <p:ext uri="{BB962C8B-B14F-4D97-AF65-F5344CB8AC3E}">
        <p14:creationId xmlns:p14="http://schemas.microsoft.com/office/powerpoint/2010/main" val="24386277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IEP Eligible Conditions</a:t>
            </a:r>
          </a:p>
        </p:txBody>
      </p:sp>
      <p:sp>
        <p:nvSpPr>
          <p:cNvPr id="3" name="Content Placeholder 2"/>
          <p:cNvSpPr>
            <a:spLocks noGrp="1"/>
          </p:cNvSpPr>
          <p:nvPr>
            <p:ph idx="1"/>
          </p:nvPr>
        </p:nvSpPr>
        <p:spPr>
          <a:xfrm>
            <a:off x="555812" y="1600200"/>
            <a:ext cx="11025001" cy="4675094"/>
          </a:xfrm>
        </p:spPr>
        <p:txBody>
          <a:bodyPr>
            <a:normAutofit fontScale="32500" lnSpcReduction="20000"/>
          </a:bodyPr>
          <a:lstStyle/>
          <a:p>
            <a:pPr marL="45720" indent="0">
              <a:buNone/>
            </a:pPr>
            <a:endParaRPr lang="en-US" dirty="0"/>
          </a:p>
          <a:p>
            <a:pPr marL="45720" indent="0">
              <a:buNone/>
            </a:pPr>
            <a:r>
              <a:rPr lang="en-US" sz="4800" dirty="0"/>
              <a:t>To be eligible for special education, the child must satisfy </a:t>
            </a:r>
            <a:r>
              <a:rPr lang="en-US" sz="4800" u="sng" dirty="0"/>
              <a:t>two conditions</a:t>
            </a:r>
            <a:r>
              <a:rPr lang="en-US" sz="4800" dirty="0"/>
              <a:t>:</a:t>
            </a:r>
          </a:p>
          <a:p>
            <a:pPr marL="502920" indent="-457200">
              <a:buAutoNum type="arabicPeriod"/>
            </a:pPr>
            <a:r>
              <a:rPr lang="en-US" sz="4800" dirty="0"/>
              <a:t>Suffering from a qualifying disability; AND</a:t>
            </a:r>
          </a:p>
          <a:p>
            <a:pPr marL="502920" indent="-457200">
              <a:buAutoNum type="arabicPeriod"/>
            </a:pPr>
            <a:r>
              <a:rPr lang="en-US" sz="4800" dirty="0"/>
              <a:t>The disability prevents the child from accessing their education.</a:t>
            </a:r>
          </a:p>
          <a:p>
            <a:pPr marL="45720" indent="0">
              <a:buNone/>
            </a:pPr>
            <a:r>
              <a:rPr lang="en-US" sz="4800" dirty="0"/>
              <a:t>		DISABILITIES</a:t>
            </a:r>
          </a:p>
          <a:p>
            <a:pPr marL="45720" indent="0">
              <a:buNone/>
            </a:pPr>
            <a:r>
              <a:rPr lang="en-US" sz="4800" dirty="0"/>
              <a:t>			Autistic like or Autism			Specific Learning Disability (SLD)</a:t>
            </a:r>
          </a:p>
          <a:p>
            <a:pPr marL="45720" indent="0">
              <a:buNone/>
            </a:pPr>
            <a:r>
              <a:rPr lang="en-US" sz="4800" dirty="0"/>
              <a:t>			Intellectual Disability (ID) 			Multiple Disabilities</a:t>
            </a:r>
          </a:p>
          <a:p>
            <a:pPr marL="45720" indent="0">
              <a:buNone/>
            </a:pPr>
            <a:r>
              <a:rPr lang="en-US" sz="4800" dirty="0"/>
              <a:t>			Hearing Impairment (DHOH) 			Orthopedic Impairment (OI)</a:t>
            </a:r>
          </a:p>
          <a:p>
            <a:pPr marL="45720" indent="0">
              <a:buNone/>
            </a:pPr>
            <a:r>
              <a:rPr lang="en-US" sz="4800" dirty="0"/>
              <a:t>			Visual Impairment (VI) 			Other Health Impairment (OHI)</a:t>
            </a:r>
          </a:p>
          <a:p>
            <a:pPr marL="45720" indent="0">
              <a:buNone/>
            </a:pPr>
            <a:r>
              <a:rPr lang="en-US" sz="4800" dirty="0"/>
              <a:t>			Speech or language Impairment 		Deafness</a:t>
            </a:r>
          </a:p>
          <a:p>
            <a:pPr marL="45720" indent="0">
              <a:buNone/>
            </a:pPr>
            <a:r>
              <a:rPr lang="en-US" sz="4800" dirty="0"/>
              <a:t>			Deaf-Blind 				Emotional Disorder (ED) </a:t>
            </a:r>
          </a:p>
        </p:txBody>
      </p:sp>
      <p:sp>
        <p:nvSpPr>
          <p:cNvPr id="4" name="Slide Number Placeholder 3">
            <a:extLst>
              <a:ext uri="{FF2B5EF4-FFF2-40B4-BE49-F238E27FC236}">
                <a16:creationId xmlns:a16="http://schemas.microsoft.com/office/drawing/2014/main" id="{7D98EAA2-1919-4F4C-95DD-7B562CBB687F}"/>
              </a:ext>
            </a:extLst>
          </p:cNvPr>
          <p:cNvSpPr>
            <a:spLocks noGrp="1"/>
          </p:cNvSpPr>
          <p:nvPr>
            <p:ph type="sldNum" sz="quarter" idx="12"/>
          </p:nvPr>
        </p:nvSpPr>
        <p:spPr/>
        <p:txBody>
          <a:bodyPr/>
          <a:lstStyle/>
          <a:p>
            <a:fld id="{8FDBFFB2-86D9-4B8F-A59A-553A60B94BBE}" type="slidenum">
              <a:rPr lang="en-US" smtClean="0"/>
              <a:t>5</a:t>
            </a:fld>
            <a:endParaRPr lang="en-US" dirty="0"/>
          </a:p>
        </p:txBody>
      </p:sp>
    </p:spTree>
    <p:extLst>
      <p:ext uri="{BB962C8B-B14F-4D97-AF65-F5344CB8AC3E}">
        <p14:creationId xmlns:p14="http://schemas.microsoft.com/office/powerpoint/2010/main" val="10119818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6494" y="259976"/>
            <a:ext cx="10944319" cy="815789"/>
          </a:xfrm>
        </p:spPr>
        <p:txBody>
          <a:bodyPr/>
          <a:lstStyle/>
          <a:p>
            <a:r>
              <a:rPr lang="en-US" dirty="0"/>
              <a:t>IEP vs. 504</a:t>
            </a:r>
          </a:p>
        </p:txBody>
      </p:sp>
      <p:sp>
        <p:nvSpPr>
          <p:cNvPr id="3" name="Text Placeholder 2"/>
          <p:cNvSpPr>
            <a:spLocks noGrp="1"/>
          </p:cNvSpPr>
          <p:nvPr>
            <p:ph type="body" idx="1"/>
          </p:nvPr>
        </p:nvSpPr>
        <p:spPr>
          <a:xfrm>
            <a:off x="2208213" y="1600200"/>
            <a:ext cx="4572000" cy="712694"/>
          </a:xfrm>
        </p:spPr>
        <p:txBody>
          <a:bodyPr/>
          <a:lstStyle/>
          <a:p>
            <a:r>
              <a:rPr lang="en-US" dirty="0"/>
              <a:t>IEP Pros</a:t>
            </a:r>
          </a:p>
          <a:p>
            <a:endParaRPr lang="en-US" dirty="0"/>
          </a:p>
          <a:p>
            <a:endParaRPr lang="en-US" dirty="0"/>
          </a:p>
        </p:txBody>
      </p:sp>
      <p:sp>
        <p:nvSpPr>
          <p:cNvPr id="4" name="Content Placeholder 3"/>
          <p:cNvSpPr>
            <a:spLocks noGrp="1"/>
          </p:cNvSpPr>
          <p:nvPr>
            <p:ph sz="half" idx="2"/>
          </p:nvPr>
        </p:nvSpPr>
        <p:spPr>
          <a:xfrm>
            <a:off x="2208212" y="4246913"/>
            <a:ext cx="4873905" cy="2019415"/>
          </a:xfrm>
        </p:spPr>
        <p:txBody>
          <a:bodyPr>
            <a:normAutofit/>
          </a:bodyPr>
          <a:lstStyle/>
          <a:p>
            <a:pPr marL="0" lvl="0" indent="0">
              <a:spcBef>
                <a:spcPts val="0"/>
              </a:spcBef>
              <a:buNone/>
            </a:pPr>
            <a:r>
              <a:rPr lang="en-US" sz="2100" dirty="0">
                <a:solidFill>
                  <a:srgbClr val="DF5327"/>
                </a:solidFill>
              </a:rPr>
              <a:t>IEP Cons	</a:t>
            </a:r>
          </a:p>
          <a:p>
            <a:pPr marL="0" lvl="0" indent="0">
              <a:spcBef>
                <a:spcPts val="0"/>
              </a:spcBef>
              <a:buNone/>
            </a:pPr>
            <a:endParaRPr lang="en-US" sz="2100" dirty="0">
              <a:solidFill>
                <a:srgbClr val="DF5327"/>
              </a:solidFill>
            </a:endParaRPr>
          </a:p>
          <a:p>
            <a:pPr marL="0" lvl="0" indent="0">
              <a:spcBef>
                <a:spcPts val="0"/>
              </a:spcBef>
              <a:buNone/>
            </a:pPr>
            <a:r>
              <a:rPr lang="en-US" sz="1200" dirty="0"/>
              <a:t>■ Modifications to curriculum without parent knowledge or consent</a:t>
            </a:r>
          </a:p>
          <a:p>
            <a:pPr marL="0" lvl="0" indent="0">
              <a:spcBef>
                <a:spcPts val="0"/>
              </a:spcBef>
              <a:buNone/>
            </a:pPr>
            <a:endParaRPr lang="en-US" sz="1200" dirty="0"/>
          </a:p>
          <a:p>
            <a:pPr marL="0" lvl="0" indent="0">
              <a:spcBef>
                <a:spcPts val="0"/>
              </a:spcBef>
              <a:buNone/>
            </a:pPr>
            <a:r>
              <a:rPr lang="en-US" sz="1200" dirty="0"/>
              <a:t>■ People’s perception - stigma							</a:t>
            </a:r>
          </a:p>
          <a:p>
            <a:pPr marL="45720" indent="0">
              <a:buNone/>
            </a:pPr>
            <a:endParaRPr lang="en-US" dirty="0"/>
          </a:p>
        </p:txBody>
      </p:sp>
      <p:sp>
        <p:nvSpPr>
          <p:cNvPr id="5" name="Text Placeholder 4"/>
          <p:cNvSpPr>
            <a:spLocks noGrp="1"/>
          </p:cNvSpPr>
          <p:nvPr>
            <p:ph type="body" sz="quarter" idx="3"/>
          </p:nvPr>
        </p:nvSpPr>
        <p:spPr>
          <a:xfrm>
            <a:off x="7008813" y="1380565"/>
            <a:ext cx="4572000" cy="528917"/>
          </a:xfrm>
        </p:spPr>
        <p:txBody>
          <a:bodyPr/>
          <a:lstStyle/>
          <a:p>
            <a:r>
              <a:rPr lang="en-US" dirty="0"/>
              <a:t>504 Pros</a:t>
            </a:r>
          </a:p>
        </p:txBody>
      </p:sp>
      <p:sp>
        <p:nvSpPr>
          <p:cNvPr id="6" name="Content Placeholder 5"/>
          <p:cNvSpPr>
            <a:spLocks noGrp="1"/>
          </p:cNvSpPr>
          <p:nvPr>
            <p:ph sz="quarter" idx="4"/>
          </p:nvPr>
        </p:nvSpPr>
        <p:spPr>
          <a:xfrm>
            <a:off x="7082117" y="1839880"/>
            <a:ext cx="4498695" cy="2579720"/>
          </a:xfrm>
        </p:spPr>
        <p:txBody>
          <a:bodyPr>
            <a:normAutofit fontScale="25000" lnSpcReduction="20000"/>
          </a:bodyPr>
          <a:lstStyle/>
          <a:p>
            <a:r>
              <a:rPr lang="en-US" sz="5600" dirty="0"/>
              <a:t>Better than nothing</a:t>
            </a:r>
          </a:p>
          <a:p>
            <a:r>
              <a:rPr lang="en-US" sz="5600" dirty="0"/>
              <a:t>Can include written accommodations</a:t>
            </a:r>
          </a:p>
          <a:p>
            <a:r>
              <a:rPr lang="en-US" sz="5600" dirty="0"/>
              <a:t>Can include a Health &amp; Safety Plan</a:t>
            </a:r>
          </a:p>
          <a:p>
            <a:r>
              <a:rPr lang="en-US" sz="5600" dirty="0"/>
              <a:t>Can include some services</a:t>
            </a:r>
          </a:p>
          <a:p>
            <a:r>
              <a:rPr lang="en-US" sz="5600" dirty="0"/>
              <a:t>Helps to identify a student as a person with a disability</a:t>
            </a:r>
          </a:p>
          <a:p>
            <a:endParaRPr lang="en-US" sz="5600" dirty="0"/>
          </a:p>
          <a:p>
            <a:pPr marL="45720" indent="0">
              <a:buNone/>
            </a:pPr>
            <a:r>
              <a:rPr lang="en-US" sz="8000" dirty="0">
                <a:solidFill>
                  <a:srgbClr val="C00000"/>
                </a:solidFill>
              </a:rPr>
              <a:t>504 Cons</a:t>
            </a:r>
            <a:endParaRPr lang="en-US" sz="5600" dirty="0"/>
          </a:p>
          <a:p>
            <a:pPr marL="45720" indent="0">
              <a:buNone/>
            </a:pPr>
            <a:r>
              <a:rPr lang="en-US" sz="5600" dirty="0"/>
              <a:t>■ No FAPE offer</a:t>
            </a:r>
          </a:p>
          <a:p>
            <a:pPr marL="45720" indent="0">
              <a:buNone/>
            </a:pPr>
            <a:r>
              <a:rPr lang="en-US" sz="5600" dirty="0"/>
              <a:t>■ Doesn’t have to include services</a:t>
            </a:r>
          </a:p>
          <a:p>
            <a:pPr marL="45720" indent="0">
              <a:buNone/>
            </a:pPr>
            <a:r>
              <a:rPr lang="en-US" sz="5600" dirty="0"/>
              <a:t>■ Hard to enforce</a:t>
            </a:r>
          </a:p>
          <a:p>
            <a:pPr marL="45720" indent="0">
              <a:buNone/>
            </a:pPr>
            <a:r>
              <a:rPr lang="en-US" sz="5600" dirty="0"/>
              <a:t>■ No goals or progress monitoring</a:t>
            </a:r>
          </a:p>
          <a:p>
            <a:endParaRPr lang="en-US" dirty="0"/>
          </a:p>
        </p:txBody>
      </p:sp>
      <p:pic>
        <p:nvPicPr>
          <p:cNvPr id="7" name="Picture 6"/>
          <p:cNvPicPr>
            <a:picLocks noChangeAspect="1"/>
          </p:cNvPicPr>
          <p:nvPr/>
        </p:nvPicPr>
        <p:blipFill>
          <a:blip r:embed="rId2"/>
          <a:stretch>
            <a:fillRect/>
          </a:stretch>
        </p:blipFill>
        <p:spPr>
          <a:xfrm>
            <a:off x="2208213" y="1839880"/>
            <a:ext cx="2535022" cy="2407033"/>
          </a:xfrm>
          <a:prstGeom prst="rect">
            <a:avLst/>
          </a:prstGeom>
        </p:spPr>
      </p:pic>
      <p:sp>
        <p:nvSpPr>
          <p:cNvPr id="8" name="Slide Number Placeholder 7">
            <a:extLst>
              <a:ext uri="{FF2B5EF4-FFF2-40B4-BE49-F238E27FC236}">
                <a16:creationId xmlns:a16="http://schemas.microsoft.com/office/drawing/2014/main" id="{5CB5F50D-054C-43A9-BCBC-1BF35B749F98}"/>
              </a:ext>
            </a:extLst>
          </p:cNvPr>
          <p:cNvSpPr>
            <a:spLocks noGrp="1"/>
          </p:cNvSpPr>
          <p:nvPr>
            <p:ph type="sldNum" sz="quarter" idx="12"/>
          </p:nvPr>
        </p:nvSpPr>
        <p:spPr/>
        <p:txBody>
          <a:bodyPr/>
          <a:lstStyle/>
          <a:p>
            <a:fld id="{8FDBFFB2-86D9-4B8F-A59A-553A60B94BBE}" type="slidenum">
              <a:rPr lang="en-US" smtClean="0"/>
              <a:t>6</a:t>
            </a:fld>
            <a:endParaRPr lang="en-US" dirty="0"/>
          </a:p>
        </p:txBody>
      </p:sp>
    </p:spTree>
    <p:extLst>
      <p:ext uri="{BB962C8B-B14F-4D97-AF65-F5344CB8AC3E}">
        <p14:creationId xmlns:p14="http://schemas.microsoft.com/office/powerpoint/2010/main" val="41634135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8165" y="897925"/>
            <a:ext cx="10352649" cy="2150076"/>
          </a:xfrm>
        </p:spPr>
        <p:txBody>
          <a:bodyPr>
            <a:normAutofit fontScale="90000"/>
          </a:bodyPr>
          <a:lstStyle/>
          <a:p>
            <a:r>
              <a:rPr lang="en-US" dirty="0"/>
              <a:t>The Student is not on an IEP and I and the Parent think he/she needs assistance, what can the Parent do? </a:t>
            </a:r>
          </a:p>
        </p:txBody>
      </p:sp>
      <p:sp>
        <p:nvSpPr>
          <p:cNvPr id="3" name="Text Placeholder 2"/>
          <p:cNvSpPr>
            <a:spLocks noGrp="1"/>
          </p:cNvSpPr>
          <p:nvPr>
            <p:ph type="body" idx="1"/>
          </p:nvPr>
        </p:nvSpPr>
        <p:spPr>
          <a:xfrm>
            <a:off x="5180011" y="3048002"/>
            <a:ext cx="6400801" cy="3227292"/>
          </a:xfrm>
        </p:spPr>
        <p:txBody>
          <a:bodyPr>
            <a:normAutofit/>
          </a:bodyPr>
          <a:lstStyle/>
          <a:p>
            <a:r>
              <a:rPr lang="en-US" dirty="0">
                <a:solidFill>
                  <a:schemeClr val="tx1"/>
                </a:solidFill>
              </a:rPr>
              <a:t>Request an assessment, in writing, for identification of a disabling condition under a 504 and an IEP.</a:t>
            </a:r>
          </a:p>
          <a:p>
            <a:r>
              <a:rPr lang="en-US" dirty="0">
                <a:solidFill>
                  <a:schemeClr val="tx1"/>
                </a:solidFill>
              </a:rPr>
              <a:t>To make a request for an assessment send a written request, such as in an email, to a school district administrator. (You can usually find the name of the special education director online)</a:t>
            </a:r>
          </a:p>
        </p:txBody>
      </p:sp>
      <p:sp>
        <p:nvSpPr>
          <p:cNvPr id="4" name="Slide Number Placeholder 3">
            <a:extLst>
              <a:ext uri="{FF2B5EF4-FFF2-40B4-BE49-F238E27FC236}">
                <a16:creationId xmlns:a16="http://schemas.microsoft.com/office/drawing/2014/main" id="{6AFA723E-FD1C-4830-8726-F4FA69AD660D}"/>
              </a:ext>
            </a:extLst>
          </p:cNvPr>
          <p:cNvSpPr>
            <a:spLocks noGrp="1"/>
          </p:cNvSpPr>
          <p:nvPr>
            <p:ph type="sldNum" sz="quarter" idx="12"/>
          </p:nvPr>
        </p:nvSpPr>
        <p:spPr/>
        <p:txBody>
          <a:bodyPr/>
          <a:lstStyle/>
          <a:p>
            <a:fld id="{8FDBFFB2-86D9-4B8F-A59A-553A60B94BBE}" type="slidenum">
              <a:rPr lang="en-US" smtClean="0"/>
              <a:t>7</a:t>
            </a:fld>
            <a:endParaRPr lang="en-US" dirty="0"/>
          </a:p>
        </p:txBody>
      </p:sp>
    </p:spTree>
    <p:extLst>
      <p:ext uri="{BB962C8B-B14F-4D97-AF65-F5344CB8AC3E}">
        <p14:creationId xmlns:p14="http://schemas.microsoft.com/office/powerpoint/2010/main" val="23914783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82241" y="263249"/>
            <a:ext cx="8408894" cy="5355312"/>
          </a:xfrm>
          <a:prstGeom prst="rect">
            <a:avLst/>
          </a:prstGeom>
        </p:spPr>
        <p:txBody>
          <a:bodyPr wrap="square">
            <a:spAutoFit/>
          </a:bodyPr>
          <a:lstStyle/>
          <a:p>
            <a:endParaRPr lang="en-US" dirty="0"/>
          </a:p>
          <a:p>
            <a:r>
              <a:rPr lang="en-US" sz="3600" dirty="0"/>
              <a:t>What happens after the Parent requests an assessment? </a:t>
            </a:r>
          </a:p>
          <a:p>
            <a:r>
              <a:rPr lang="en-US" dirty="0"/>
              <a:t>	</a:t>
            </a:r>
          </a:p>
          <a:p>
            <a:r>
              <a:rPr lang="en-US" dirty="0"/>
              <a:t>		</a:t>
            </a:r>
          </a:p>
          <a:p>
            <a:r>
              <a:rPr lang="en-US" dirty="0"/>
              <a:t>1.   The school district needs to respond within 15 days with an assessment plan*  (this doesn’t count days when school is out for more than a week)</a:t>
            </a:r>
          </a:p>
          <a:p>
            <a:endParaRPr lang="en-US" dirty="0"/>
          </a:p>
          <a:p>
            <a:r>
              <a:rPr lang="en-US" dirty="0"/>
              <a:t>2.  The Parent has 15 days to respond or sign the plan  </a:t>
            </a:r>
          </a:p>
          <a:p>
            <a:endParaRPr lang="en-US" dirty="0"/>
          </a:p>
          <a:p>
            <a:r>
              <a:rPr lang="en-US" dirty="0"/>
              <a:t>3.  After the Parent signs the plan and submits it to the District, it has 60 days to conduct evaluations and convene an IEP meeting with parents to review the results of the evaluations and determine eligibility or need for a change in the IEP (this doesn’t count days when school is out for more than a week)  </a:t>
            </a:r>
          </a:p>
          <a:p>
            <a:r>
              <a:rPr lang="en-US" dirty="0"/>
              <a:t> </a:t>
            </a:r>
          </a:p>
          <a:p>
            <a:r>
              <a:rPr lang="en-US" dirty="0"/>
              <a:t>*The District may deny the Parent’s request for an assessment, however they must explain the reason for the decision in writing  </a:t>
            </a:r>
          </a:p>
        </p:txBody>
      </p:sp>
      <p:sp>
        <p:nvSpPr>
          <p:cNvPr id="3" name="Slide Number Placeholder 2">
            <a:extLst>
              <a:ext uri="{FF2B5EF4-FFF2-40B4-BE49-F238E27FC236}">
                <a16:creationId xmlns:a16="http://schemas.microsoft.com/office/drawing/2014/main" id="{6BA9D485-B1E1-4F42-834D-99DACAE6BE31}"/>
              </a:ext>
            </a:extLst>
          </p:cNvPr>
          <p:cNvSpPr>
            <a:spLocks noGrp="1"/>
          </p:cNvSpPr>
          <p:nvPr>
            <p:ph type="sldNum" sz="quarter" idx="12"/>
          </p:nvPr>
        </p:nvSpPr>
        <p:spPr/>
        <p:txBody>
          <a:bodyPr/>
          <a:lstStyle/>
          <a:p>
            <a:fld id="{8FDBFFB2-86D9-4B8F-A59A-553A60B94BBE}" type="slidenum">
              <a:rPr lang="en-US" smtClean="0"/>
              <a:t>8</a:t>
            </a:fld>
            <a:endParaRPr lang="en-US" dirty="0"/>
          </a:p>
        </p:txBody>
      </p:sp>
    </p:spTree>
    <p:extLst>
      <p:ext uri="{BB962C8B-B14F-4D97-AF65-F5344CB8AC3E}">
        <p14:creationId xmlns:p14="http://schemas.microsoft.com/office/powerpoint/2010/main" val="9124347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does the Parent do if the district denies their request for an assessment?</a:t>
            </a:r>
          </a:p>
        </p:txBody>
      </p:sp>
      <p:sp>
        <p:nvSpPr>
          <p:cNvPr id="3" name="Content Placeholder 2"/>
          <p:cNvSpPr>
            <a:spLocks noGrp="1"/>
          </p:cNvSpPr>
          <p:nvPr>
            <p:ph idx="1"/>
          </p:nvPr>
        </p:nvSpPr>
        <p:spPr/>
        <p:txBody>
          <a:bodyPr>
            <a:normAutofit fontScale="92500" lnSpcReduction="10000"/>
          </a:bodyPr>
          <a:lstStyle/>
          <a:p>
            <a:r>
              <a:rPr lang="en-US" dirty="0"/>
              <a:t>The Parent can notify the district in writing of their intent to obtain a independent educational evaluation and that they will be seeking reimbursement from the district for the costs of the assessment</a:t>
            </a:r>
          </a:p>
          <a:p>
            <a:r>
              <a:rPr lang="en-US" dirty="0"/>
              <a:t>The Parent can file a Compliance Complaint with the CA Department of Education</a:t>
            </a:r>
          </a:p>
          <a:p>
            <a:r>
              <a:rPr lang="en-US" dirty="0"/>
              <a:t>The Parent can file for Due Process</a:t>
            </a:r>
          </a:p>
          <a:p>
            <a:r>
              <a:rPr lang="en-US" dirty="0"/>
              <a:t>The Parent can contact an attorney</a:t>
            </a:r>
          </a:p>
          <a:p>
            <a:r>
              <a:rPr lang="en-US" dirty="0"/>
              <a:t>The Parent can do nothing but document the child’s struggles (behaviors, refusals to attend school, phone calls from school, keep work samples/tests, etc.) and then request an assessment again once they have more information </a:t>
            </a:r>
          </a:p>
          <a:p>
            <a:r>
              <a:rPr lang="en-US" dirty="0"/>
              <a:t>Educate themselves (ex. look online at Wrightslaw, join groups such as on Facebook for parents with disabilities, attend some parent training sessions which are often free, etc.) then the Parent can decide what the best option would be next</a:t>
            </a:r>
          </a:p>
        </p:txBody>
      </p:sp>
      <p:sp>
        <p:nvSpPr>
          <p:cNvPr id="4" name="Slide Number Placeholder 3">
            <a:extLst>
              <a:ext uri="{FF2B5EF4-FFF2-40B4-BE49-F238E27FC236}">
                <a16:creationId xmlns:a16="http://schemas.microsoft.com/office/drawing/2014/main" id="{5EFF330E-D39F-4551-99E9-276182ACEA0C}"/>
              </a:ext>
            </a:extLst>
          </p:cNvPr>
          <p:cNvSpPr>
            <a:spLocks noGrp="1"/>
          </p:cNvSpPr>
          <p:nvPr>
            <p:ph type="sldNum" sz="quarter" idx="12"/>
          </p:nvPr>
        </p:nvSpPr>
        <p:spPr/>
        <p:txBody>
          <a:bodyPr/>
          <a:lstStyle/>
          <a:p>
            <a:fld id="{8FDBFFB2-86D9-4B8F-A59A-553A60B94BBE}" type="slidenum">
              <a:rPr lang="en-US" smtClean="0"/>
              <a:t>9</a:t>
            </a:fld>
            <a:endParaRPr lang="en-US" dirty="0"/>
          </a:p>
        </p:txBody>
      </p:sp>
    </p:spTree>
    <p:extLst>
      <p:ext uri="{BB962C8B-B14F-4D97-AF65-F5344CB8AC3E}">
        <p14:creationId xmlns:p14="http://schemas.microsoft.com/office/powerpoint/2010/main" val="14894843"/>
      </p:ext>
    </p:extLst>
  </p:cSld>
  <p:clrMapOvr>
    <a:masterClrMapping/>
  </p:clrMapOvr>
</p:sld>
</file>

<file path=ppt/theme/theme1.xml><?xml version="1.0" encoding="utf-8"?>
<a:theme xmlns:a="http://schemas.openxmlformats.org/drawingml/2006/main" name="Children Happy 16x9">
  <a:themeElements>
    <a:clrScheme name="Children Happy">
      <a:dk1>
        <a:srgbClr val="595959"/>
      </a:dk1>
      <a:lt1>
        <a:sysClr val="window" lastClr="FFFFFF"/>
      </a:lt1>
      <a:dk2>
        <a:srgbClr val="000000"/>
      </a:dk2>
      <a:lt2>
        <a:srgbClr val="DDDDDD"/>
      </a:lt2>
      <a:accent1>
        <a:srgbClr val="A6B727"/>
      </a:accent1>
      <a:accent2>
        <a:srgbClr val="DF5327"/>
      </a:accent2>
      <a:accent3>
        <a:srgbClr val="FE9E00"/>
      </a:accent3>
      <a:accent4>
        <a:srgbClr val="418AB3"/>
      </a:accent4>
      <a:accent5>
        <a:srgbClr val="D9D66D"/>
      </a:accent5>
      <a:accent6>
        <a:srgbClr val="838383"/>
      </a:accent6>
      <a:hlink>
        <a:srgbClr val="F59E00"/>
      </a:hlink>
      <a:folHlink>
        <a:srgbClr val="B2B2B2"/>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7909083B-3485-49E7-BBE7-EFD488C62F99}" vid="{B57F6697-5DA8-422E-86BF-20B69A74A1E0}"/>
    </a:ext>
  </a:extLst>
</a:theme>
</file>

<file path=ppt/theme/theme2.xml><?xml version="1.0" encoding="utf-8"?>
<a:theme xmlns:a="http://schemas.openxmlformats.org/drawingml/2006/main" name="Office Theme">
  <a:themeElements>
    <a:clrScheme name="Children Happy">
      <a:dk1>
        <a:srgbClr val="595959"/>
      </a:dk1>
      <a:lt1>
        <a:sysClr val="window" lastClr="FFFFFF"/>
      </a:lt1>
      <a:dk2>
        <a:srgbClr val="000000"/>
      </a:dk2>
      <a:lt2>
        <a:srgbClr val="DDDDDD"/>
      </a:lt2>
      <a:accent1>
        <a:srgbClr val="A6B727"/>
      </a:accent1>
      <a:accent2>
        <a:srgbClr val="DF5327"/>
      </a:accent2>
      <a:accent3>
        <a:srgbClr val="FE9E00"/>
      </a:accent3>
      <a:accent4>
        <a:srgbClr val="418AB3"/>
      </a:accent4>
      <a:accent5>
        <a:srgbClr val="D9D66D"/>
      </a:accent5>
      <a:accent6>
        <a:srgbClr val="838383"/>
      </a:accent6>
      <a:hlink>
        <a:srgbClr val="F59E00"/>
      </a:hlink>
      <a:folHlink>
        <a:srgbClr val="B2B2B2"/>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hildren Happy">
      <a:dk1>
        <a:srgbClr val="595959"/>
      </a:dk1>
      <a:lt1>
        <a:sysClr val="window" lastClr="FFFFFF"/>
      </a:lt1>
      <a:dk2>
        <a:srgbClr val="000000"/>
      </a:dk2>
      <a:lt2>
        <a:srgbClr val="DDDDDD"/>
      </a:lt2>
      <a:accent1>
        <a:srgbClr val="A6B727"/>
      </a:accent1>
      <a:accent2>
        <a:srgbClr val="DF5327"/>
      </a:accent2>
      <a:accent3>
        <a:srgbClr val="FE9E00"/>
      </a:accent3>
      <a:accent4>
        <a:srgbClr val="418AB3"/>
      </a:accent4>
      <a:accent5>
        <a:srgbClr val="D9D66D"/>
      </a:accent5>
      <a:accent6>
        <a:srgbClr val="838383"/>
      </a:accent6>
      <a:hlink>
        <a:srgbClr val="F59E00"/>
      </a:hlink>
      <a:folHlink>
        <a:srgbClr val="B2B2B2"/>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122224F2-88E2-4E19-8BE2-5AB2030F715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Children playing education presentation design (cartoon illustration, widescreen)</Template>
  <TotalTime>0</TotalTime>
  <Words>5615</Words>
  <Application>Microsoft Office PowerPoint</Application>
  <PresentationFormat>Widescreen</PresentationFormat>
  <Paragraphs>481</Paragraphs>
  <Slides>47</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47</vt:i4>
      </vt:variant>
    </vt:vector>
  </HeadingPairs>
  <TitlesOfParts>
    <vt:vector size="53" baseType="lpstr">
      <vt:lpstr>ＭＳ Ｐゴシック</vt:lpstr>
      <vt:lpstr>Arial</vt:lpstr>
      <vt:lpstr>Candara</vt:lpstr>
      <vt:lpstr>Euphemia</vt:lpstr>
      <vt:lpstr>Wingdings</vt:lpstr>
      <vt:lpstr>Children Happy 16x9</vt:lpstr>
      <vt:lpstr>      California Alliance of Caregivers Presentation   Special Education Basics </vt:lpstr>
      <vt:lpstr>What is Special Education?  Individualized supports &amp; services as defined under the Individuals with Disabilities Education Act (IDEA)</vt:lpstr>
      <vt:lpstr> What is a 504 Plan?   A plan that provides accommodations to a Student with a disability in the general education environment</vt:lpstr>
      <vt:lpstr>What is an IEP?  Individual Education Program </vt:lpstr>
      <vt:lpstr>IEP Eligible Conditions</vt:lpstr>
      <vt:lpstr>IEP vs. 504</vt:lpstr>
      <vt:lpstr>The Student is not on an IEP and I and the Parent think he/she needs assistance, what can the Parent do? </vt:lpstr>
      <vt:lpstr>PowerPoint Presentation</vt:lpstr>
      <vt:lpstr>What does the Parent do if the district denies their request for an assessment?</vt:lpstr>
      <vt:lpstr>PowerPoint Presentation</vt:lpstr>
      <vt:lpstr>Right To Participate </vt:lpstr>
      <vt:lpstr>Right to a Prior Written Notice (IEP ONLY) </vt:lpstr>
      <vt:lpstr>    Right to Consent</vt:lpstr>
      <vt:lpstr>  Right to an Assessment </vt:lpstr>
      <vt:lpstr>What should be in the District assessment? </vt:lpstr>
      <vt:lpstr>PowerPoint Presentation</vt:lpstr>
      <vt:lpstr>IEP EVALUATIONS The student must be assessed in all areas of suspected disability including, where appropriate:</vt:lpstr>
      <vt:lpstr>Assessment Results</vt:lpstr>
      <vt:lpstr>Right to an Independent Assessment (IEE)</vt:lpstr>
      <vt:lpstr>PowerPoint Presentation</vt:lpstr>
      <vt:lpstr>Questions </vt:lpstr>
      <vt:lpstr>Questions Continued… </vt:lpstr>
      <vt:lpstr>Parent’s Right to Access their Child’s Educational Record(s) </vt:lpstr>
      <vt:lpstr> Prior to the IEP Meeting the Parent Should</vt:lpstr>
      <vt:lpstr>PowerPoint Presentation</vt:lpstr>
      <vt:lpstr>The Meeting the Parent Should</vt:lpstr>
      <vt:lpstr>Areas to Cover in an IEP and Key Questions to Answer</vt:lpstr>
      <vt:lpstr>PowerPoint Presentation</vt:lpstr>
      <vt:lpstr>PowerPoint Presentation</vt:lpstr>
      <vt:lpstr>PowerPoint Presentation</vt:lpstr>
      <vt:lpstr>PowerPoint Presentation</vt:lpstr>
      <vt:lpstr>PowerPoint Presentation</vt:lpstr>
      <vt:lpstr>Manifestation Determination IEP</vt:lpstr>
      <vt:lpstr>Goals</vt:lpstr>
      <vt:lpstr>Accommodations and Modifications</vt:lpstr>
      <vt:lpstr>What is ESY and What is it Not?</vt:lpstr>
      <vt:lpstr>How do we determine the need for ESY?</vt:lpstr>
      <vt:lpstr>Statement of Services/Services Page</vt:lpstr>
      <vt:lpstr>Placement &amp; Services</vt:lpstr>
      <vt:lpstr>Related Services</vt:lpstr>
      <vt:lpstr>Supplementary Aids and Services</vt:lpstr>
      <vt:lpstr>Before the Parent Leaves the Meeting</vt:lpstr>
      <vt:lpstr>Right to Refuse Consent</vt:lpstr>
      <vt:lpstr>QUESTIONS</vt:lpstr>
      <vt:lpstr>The District seems like they are being cooperative and providing the child what they need but how does the Parent know if their child is receiving a FAPE?</vt:lpstr>
      <vt:lpstr>When should the Parent contact an attorney?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2015-06-26T22:57:45Z</dcterms:created>
  <dcterms:modified xsi:type="dcterms:W3CDTF">2020-05-06T17:08:30Z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TC034618839991</vt:lpwstr>
  </property>
</Properties>
</file>